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 id="280" r:id="rId26"/>
    <p:sldId id="281" r:id="rId27"/>
    <p:sldId id="282" r:id="rId28"/>
    <p:sldId id="283" r:id="rId29"/>
    <p:sldId id="284" r:id="rId30"/>
    <p:sldId id="285" r:id="rId31"/>
    <p:sldId id="302" r:id="rId32"/>
    <p:sldId id="286" r:id="rId33"/>
    <p:sldId id="287" r:id="rId34"/>
    <p:sldId id="288" r:id="rId35"/>
    <p:sldId id="289" r:id="rId36"/>
    <p:sldId id="290" r:id="rId37"/>
    <p:sldId id="291" r:id="rId38"/>
    <p:sldId id="292" r:id="rId39"/>
    <p:sldId id="293" r:id="rId40"/>
    <p:sldId id="303" r:id="rId41"/>
    <p:sldId id="295" r:id="rId42"/>
    <p:sldId id="296" r:id="rId43"/>
    <p:sldId id="304" r:id="rId44"/>
    <p:sldId id="297" r:id="rId45"/>
    <p:sldId id="305" r:id="rId46"/>
    <p:sldId id="298" r:id="rId47"/>
    <p:sldId id="299" r:id="rId48"/>
    <p:sldId id="300"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7" autoAdjust="0"/>
    <p:restoredTop sz="94660"/>
  </p:normalViewPr>
  <p:slideViewPr>
    <p:cSldViewPr snapToGrid="0">
      <p:cViewPr varScale="1">
        <p:scale>
          <a:sx n="73" d="100"/>
          <a:sy n="73" d="100"/>
        </p:scale>
        <p:origin x="56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FBF866-AD72-434B-AA87-8E0A16FA7CC7}" type="doc">
      <dgm:prSet loTypeId="urn:microsoft.com/office/officeart/2005/8/layout/vList3#1" loCatId="picture" qsTypeId="urn:microsoft.com/office/officeart/2005/8/quickstyle/simple3" qsCatId="simple" csTypeId="urn:microsoft.com/office/officeart/2005/8/colors/colorful2" csCatId="colorful" phldr="1"/>
      <dgm:spPr/>
    </dgm:pt>
    <dgm:pt modelId="{9D9DEFF0-006E-4D8B-9BBF-FF1415344B4D}">
      <dgm:prSet phldrT="[Text]" custT="1"/>
      <dgm:spPr/>
      <dgm:t>
        <a:bodyPr/>
        <a:lstStyle/>
        <a:p>
          <a:r>
            <a:rPr lang="en-HK" sz="2800" dirty="0">
              <a:latin typeface="Times New Roman" panose="02020603050405020304" pitchFamily="18" charset="0"/>
              <a:cs typeface="Times New Roman" panose="02020603050405020304" pitchFamily="18" charset="0"/>
            </a:rPr>
            <a:t>Elimination</a:t>
          </a:r>
        </a:p>
      </dgm:t>
    </dgm:pt>
    <dgm:pt modelId="{EEE15977-0D90-40F0-9EA3-BF7A96E957BC}" type="parTrans" cxnId="{B5A2E592-E295-4334-8057-8D04BD8D2747}">
      <dgm:prSet/>
      <dgm:spPr/>
      <dgm:t>
        <a:bodyPr/>
        <a:lstStyle/>
        <a:p>
          <a:endParaRPr lang="en-HK"/>
        </a:p>
      </dgm:t>
    </dgm:pt>
    <dgm:pt modelId="{15D78F30-098C-4837-BB21-472B3CED9918}" type="sibTrans" cxnId="{B5A2E592-E295-4334-8057-8D04BD8D2747}">
      <dgm:prSet/>
      <dgm:spPr/>
      <dgm:t>
        <a:bodyPr/>
        <a:lstStyle/>
        <a:p>
          <a:endParaRPr lang="en-HK"/>
        </a:p>
      </dgm:t>
    </dgm:pt>
    <dgm:pt modelId="{8BEE1F53-4D51-4EA6-BA1B-9AB94708FB96}">
      <dgm:prSet phldrT="[Text]" custT="1"/>
      <dgm:spPr/>
      <dgm:t>
        <a:bodyPr/>
        <a:lstStyle/>
        <a:p>
          <a:r>
            <a:rPr lang="en-HK" sz="2800" dirty="0">
              <a:latin typeface="Times New Roman" panose="02020603050405020304" pitchFamily="18" charset="0"/>
              <a:cs typeface="Times New Roman" panose="02020603050405020304" pitchFamily="18" charset="0"/>
            </a:rPr>
            <a:t>Training</a:t>
          </a:r>
        </a:p>
      </dgm:t>
    </dgm:pt>
    <dgm:pt modelId="{AB9956DB-9954-4E39-82F3-34518F398F4C}" type="parTrans" cxnId="{F472E3B2-0D4B-4A79-9806-2F9DB20DBBF0}">
      <dgm:prSet/>
      <dgm:spPr/>
      <dgm:t>
        <a:bodyPr/>
        <a:lstStyle/>
        <a:p>
          <a:endParaRPr lang="en-HK"/>
        </a:p>
      </dgm:t>
    </dgm:pt>
    <dgm:pt modelId="{C97651C3-ACCF-4FEC-A931-B3967021F1B6}" type="sibTrans" cxnId="{F472E3B2-0D4B-4A79-9806-2F9DB20DBBF0}">
      <dgm:prSet/>
      <dgm:spPr/>
      <dgm:t>
        <a:bodyPr/>
        <a:lstStyle/>
        <a:p>
          <a:endParaRPr lang="en-HK"/>
        </a:p>
      </dgm:t>
    </dgm:pt>
    <dgm:pt modelId="{2844C71B-D270-480C-8D82-A991EA506C71}">
      <dgm:prSet phldrT="[Text]" custT="1"/>
      <dgm:spPr/>
      <dgm:t>
        <a:bodyPr/>
        <a:lstStyle/>
        <a:p>
          <a:r>
            <a:rPr lang="en-HK" sz="2800" dirty="0">
              <a:latin typeface="Times New Roman" panose="02020603050405020304" pitchFamily="18" charset="0"/>
              <a:cs typeface="Times New Roman" panose="02020603050405020304" pitchFamily="18" charset="0"/>
            </a:rPr>
            <a:t>Personal protective equipment</a:t>
          </a:r>
        </a:p>
      </dgm:t>
    </dgm:pt>
    <dgm:pt modelId="{46D71787-BC9B-4413-A73B-D520F937165F}" type="parTrans" cxnId="{295A9AA8-3E45-4628-85D2-AAF2C6EC58DD}">
      <dgm:prSet/>
      <dgm:spPr/>
      <dgm:t>
        <a:bodyPr/>
        <a:lstStyle/>
        <a:p>
          <a:endParaRPr lang="en-HK"/>
        </a:p>
      </dgm:t>
    </dgm:pt>
    <dgm:pt modelId="{051CA4BE-06D7-412F-B423-CF9070D7EB6E}" type="sibTrans" cxnId="{295A9AA8-3E45-4628-85D2-AAF2C6EC58DD}">
      <dgm:prSet/>
      <dgm:spPr/>
      <dgm:t>
        <a:bodyPr/>
        <a:lstStyle/>
        <a:p>
          <a:endParaRPr lang="en-HK"/>
        </a:p>
      </dgm:t>
    </dgm:pt>
    <dgm:pt modelId="{044F9476-8121-44E7-B0A9-35F92D887B50}">
      <dgm:prSet custT="1"/>
      <dgm:spPr/>
      <dgm:t>
        <a:bodyPr/>
        <a:lstStyle/>
        <a:p>
          <a:r>
            <a:rPr lang="en-HK" sz="2800" dirty="0">
              <a:latin typeface="Times New Roman" panose="02020603050405020304" pitchFamily="18" charset="0"/>
              <a:cs typeface="Times New Roman" panose="02020603050405020304" pitchFamily="18" charset="0"/>
            </a:rPr>
            <a:t>Engineering controls</a:t>
          </a:r>
        </a:p>
      </dgm:t>
    </dgm:pt>
    <dgm:pt modelId="{D8F4A64E-AFEC-4169-A38A-D09CFA522913}" type="parTrans" cxnId="{012F32EB-13A6-4E31-AB2E-D35FC15E2A19}">
      <dgm:prSet/>
      <dgm:spPr/>
      <dgm:t>
        <a:bodyPr/>
        <a:lstStyle/>
        <a:p>
          <a:endParaRPr lang="en-HK"/>
        </a:p>
      </dgm:t>
    </dgm:pt>
    <dgm:pt modelId="{08D55E0B-444C-455E-B050-BC9C4BED62FC}" type="sibTrans" cxnId="{012F32EB-13A6-4E31-AB2E-D35FC15E2A19}">
      <dgm:prSet/>
      <dgm:spPr/>
      <dgm:t>
        <a:bodyPr/>
        <a:lstStyle/>
        <a:p>
          <a:endParaRPr lang="en-HK"/>
        </a:p>
      </dgm:t>
    </dgm:pt>
    <dgm:pt modelId="{1FDA3D17-4245-448C-BEBB-70F5FF66065E}">
      <dgm:prSet custT="1"/>
      <dgm:spPr/>
      <dgm:t>
        <a:bodyPr/>
        <a:lstStyle/>
        <a:p>
          <a:r>
            <a:rPr lang="en-HK" sz="2800" dirty="0">
              <a:latin typeface="Times New Roman" panose="02020603050405020304" pitchFamily="18" charset="0"/>
              <a:cs typeface="Times New Roman" panose="02020603050405020304" pitchFamily="18" charset="0"/>
            </a:rPr>
            <a:t>Substitution</a:t>
          </a:r>
        </a:p>
      </dgm:t>
    </dgm:pt>
    <dgm:pt modelId="{A74BE02F-C2C4-4F5B-B091-C2D06B45F2AD}" type="parTrans" cxnId="{43C533F6-34D1-4A7F-8966-5706F2E3E8E8}">
      <dgm:prSet/>
      <dgm:spPr/>
      <dgm:t>
        <a:bodyPr/>
        <a:lstStyle/>
        <a:p>
          <a:endParaRPr lang="en-HK"/>
        </a:p>
      </dgm:t>
    </dgm:pt>
    <dgm:pt modelId="{3AECEE39-9489-439E-A5E0-96E5C128218B}" type="sibTrans" cxnId="{43C533F6-34D1-4A7F-8966-5706F2E3E8E8}">
      <dgm:prSet/>
      <dgm:spPr/>
      <dgm:t>
        <a:bodyPr/>
        <a:lstStyle/>
        <a:p>
          <a:endParaRPr lang="en-HK"/>
        </a:p>
      </dgm:t>
    </dgm:pt>
    <dgm:pt modelId="{A4A8E780-7FA4-485A-BA1F-180C694FFF5D}">
      <dgm:prSet custT="1"/>
      <dgm:spPr/>
      <dgm:t>
        <a:bodyPr/>
        <a:lstStyle/>
        <a:p>
          <a:r>
            <a:rPr lang="en-HK" sz="2800" dirty="0">
              <a:latin typeface="Times New Roman" panose="02020603050405020304" pitchFamily="18" charset="0"/>
              <a:cs typeface="Times New Roman" panose="02020603050405020304" pitchFamily="18" charset="0"/>
            </a:rPr>
            <a:t>Administrative controls</a:t>
          </a:r>
        </a:p>
      </dgm:t>
    </dgm:pt>
    <dgm:pt modelId="{85266FA1-DE20-4153-856A-F12BC42F1B4F}" type="parTrans" cxnId="{18DB5617-57CF-495C-984D-49428315DDF9}">
      <dgm:prSet/>
      <dgm:spPr/>
      <dgm:t>
        <a:bodyPr/>
        <a:lstStyle/>
        <a:p>
          <a:endParaRPr lang="en-HK"/>
        </a:p>
      </dgm:t>
    </dgm:pt>
    <dgm:pt modelId="{FE118813-2526-486F-8169-5AE38811846A}" type="sibTrans" cxnId="{18DB5617-57CF-495C-984D-49428315DDF9}">
      <dgm:prSet/>
      <dgm:spPr/>
      <dgm:t>
        <a:bodyPr/>
        <a:lstStyle/>
        <a:p>
          <a:endParaRPr lang="en-HK"/>
        </a:p>
      </dgm:t>
    </dgm:pt>
    <dgm:pt modelId="{08C6EA53-231E-4F5F-B414-7E0A8D60478C}" type="pres">
      <dgm:prSet presAssocID="{E2FBF866-AD72-434B-AA87-8E0A16FA7CC7}" presName="linearFlow" presStyleCnt="0">
        <dgm:presLayoutVars>
          <dgm:dir/>
          <dgm:resizeHandles val="exact"/>
        </dgm:presLayoutVars>
      </dgm:prSet>
      <dgm:spPr/>
    </dgm:pt>
    <dgm:pt modelId="{FACC7F74-8E3B-4987-9CB3-C03983ABA8E6}" type="pres">
      <dgm:prSet presAssocID="{9D9DEFF0-006E-4D8B-9BBF-FF1415344B4D}" presName="composite" presStyleCnt="0"/>
      <dgm:spPr/>
    </dgm:pt>
    <dgm:pt modelId="{570BD1B7-DE56-4531-9FEF-3DFB144AB03F}" type="pres">
      <dgm:prSet presAssocID="{9D9DEFF0-006E-4D8B-9BBF-FF1415344B4D}" presName="imgShp" presStyleLbl="fgImgPlace1" presStyleIdx="0" presStyleCnt="6"/>
      <dgm:spPr/>
    </dgm:pt>
    <dgm:pt modelId="{BF63B875-E5B9-49A2-9173-081AE9D8C7B8}" type="pres">
      <dgm:prSet presAssocID="{9D9DEFF0-006E-4D8B-9BBF-FF1415344B4D}" presName="txShp" presStyleLbl="node1" presStyleIdx="0" presStyleCnt="6">
        <dgm:presLayoutVars>
          <dgm:bulletEnabled val="1"/>
        </dgm:presLayoutVars>
      </dgm:prSet>
      <dgm:spPr/>
      <dgm:t>
        <a:bodyPr/>
        <a:lstStyle/>
        <a:p>
          <a:endParaRPr lang="en-US"/>
        </a:p>
      </dgm:t>
    </dgm:pt>
    <dgm:pt modelId="{96F4005C-9943-4A57-8C64-F29C486CD723}" type="pres">
      <dgm:prSet presAssocID="{15D78F30-098C-4837-BB21-472B3CED9918}" presName="spacing" presStyleCnt="0"/>
      <dgm:spPr/>
    </dgm:pt>
    <dgm:pt modelId="{97AB949F-9BCF-4A1C-8666-725F3094E5AE}" type="pres">
      <dgm:prSet presAssocID="{1FDA3D17-4245-448C-BEBB-70F5FF66065E}" presName="composite" presStyleCnt="0"/>
      <dgm:spPr/>
    </dgm:pt>
    <dgm:pt modelId="{159DB41C-A4CE-44E0-BBBC-7C2CFBE99506}" type="pres">
      <dgm:prSet presAssocID="{1FDA3D17-4245-448C-BEBB-70F5FF66065E}" presName="imgShp" presStyleLbl="fgImgPlace1" presStyleIdx="1" presStyleCnt="6"/>
      <dgm:spPr/>
    </dgm:pt>
    <dgm:pt modelId="{7C96DD8F-B949-48C5-B95A-9E86B24CEF21}" type="pres">
      <dgm:prSet presAssocID="{1FDA3D17-4245-448C-BEBB-70F5FF66065E}" presName="txShp" presStyleLbl="node1" presStyleIdx="1" presStyleCnt="6">
        <dgm:presLayoutVars>
          <dgm:bulletEnabled val="1"/>
        </dgm:presLayoutVars>
      </dgm:prSet>
      <dgm:spPr/>
      <dgm:t>
        <a:bodyPr/>
        <a:lstStyle/>
        <a:p>
          <a:endParaRPr lang="en-US"/>
        </a:p>
      </dgm:t>
    </dgm:pt>
    <dgm:pt modelId="{5335BFBC-F12C-4965-9B1B-597AEFD7DC45}" type="pres">
      <dgm:prSet presAssocID="{3AECEE39-9489-439E-A5E0-96E5C128218B}" presName="spacing" presStyleCnt="0"/>
      <dgm:spPr/>
    </dgm:pt>
    <dgm:pt modelId="{3A38E7A2-DCD1-41DE-8598-E60E74480180}" type="pres">
      <dgm:prSet presAssocID="{044F9476-8121-44E7-B0A9-35F92D887B50}" presName="composite" presStyleCnt="0"/>
      <dgm:spPr/>
    </dgm:pt>
    <dgm:pt modelId="{9FBE48AC-4E86-4834-A96F-C2983CE121C0}" type="pres">
      <dgm:prSet presAssocID="{044F9476-8121-44E7-B0A9-35F92D887B50}" presName="imgShp" presStyleLbl="fgImgPlace1" presStyleIdx="2" presStyleCnt="6"/>
      <dgm:spPr/>
    </dgm:pt>
    <dgm:pt modelId="{1D72C6DF-3988-44A4-BF7C-7AAFA2142BAA}" type="pres">
      <dgm:prSet presAssocID="{044F9476-8121-44E7-B0A9-35F92D887B50}" presName="txShp" presStyleLbl="node1" presStyleIdx="2" presStyleCnt="6">
        <dgm:presLayoutVars>
          <dgm:bulletEnabled val="1"/>
        </dgm:presLayoutVars>
      </dgm:prSet>
      <dgm:spPr/>
      <dgm:t>
        <a:bodyPr/>
        <a:lstStyle/>
        <a:p>
          <a:endParaRPr lang="en-US"/>
        </a:p>
      </dgm:t>
    </dgm:pt>
    <dgm:pt modelId="{6DA767AB-EA5C-4EF7-B809-612999BCD20E}" type="pres">
      <dgm:prSet presAssocID="{08D55E0B-444C-455E-B050-BC9C4BED62FC}" presName="spacing" presStyleCnt="0"/>
      <dgm:spPr/>
    </dgm:pt>
    <dgm:pt modelId="{96F76C6D-982F-4CE4-9552-A06766C4CB04}" type="pres">
      <dgm:prSet presAssocID="{A4A8E780-7FA4-485A-BA1F-180C694FFF5D}" presName="composite" presStyleCnt="0"/>
      <dgm:spPr/>
    </dgm:pt>
    <dgm:pt modelId="{B38592A4-4E63-4AA0-9863-00C5414C03C8}" type="pres">
      <dgm:prSet presAssocID="{A4A8E780-7FA4-485A-BA1F-180C694FFF5D}" presName="imgShp" presStyleLbl="fgImgPlace1" presStyleIdx="3" presStyleCnt="6"/>
      <dgm:spPr/>
    </dgm:pt>
    <dgm:pt modelId="{23DFF534-4CFF-4B37-8E0A-3E5D510A8185}" type="pres">
      <dgm:prSet presAssocID="{A4A8E780-7FA4-485A-BA1F-180C694FFF5D}" presName="txShp" presStyleLbl="node1" presStyleIdx="3" presStyleCnt="6">
        <dgm:presLayoutVars>
          <dgm:bulletEnabled val="1"/>
        </dgm:presLayoutVars>
      </dgm:prSet>
      <dgm:spPr/>
      <dgm:t>
        <a:bodyPr/>
        <a:lstStyle/>
        <a:p>
          <a:endParaRPr lang="en-US"/>
        </a:p>
      </dgm:t>
    </dgm:pt>
    <dgm:pt modelId="{BB17E115-B5E8-4C70-A3EF-B905EFC10CFD}" type="pres">
      <dgm:prSet presAssocID="{FE118813-2526-486F-8169-5AE38811846A}" presName="spacing" presStyleCnt="0"/>
      <dgm:spPr/>
    </dgm:pt>
    <dgm:pt modelId="{1D6CC95E-B9C4-47FC-AD57-590B240FE7AE}" type="pres">
      <dgm:prSet presAssocID="{8BEE1F53-4D51-4EA6-BA1B-9AB94708FB96}" presName="composite" presStyleCnt="0"/>
      <dgm:spPr/>
    </dgm:pt>
    <dgm:pt modelId="{08AB2008-E04E-41FA-B5BD-F212C1AFDDD9}" type="pres">
      <dgm:prSet presAssocID="{8BEE1F53-4D51-4EA6-BA1B-9AB94708FB96}" presName="imgShp" presStyleLbl="fgImgPlace1" presStyleIdx="4" presStyleCnt="6"/>
      <dgm:spPr/>
    </dgm:pt>
    <dgm:pt modelId="{C766655E-5DB9-47B3-993F-A906D66920AB}" type="pres">
      <dgm:prSet presAssocID="{8BEE1F53-4D51-4EA6-BA1B-9AB94708FB96}" presName="txShp" presStyleLbl="node1" presStyleIdx="4" presStyleCnt="6">
        <dgm:presLayoutVars>
          <dgm:bulletEnabled val="1"/>
        </dgm:presLayoutVars>
      </dgm:prSet>
      <dgm:spPr/>
      <dgm:t>
        <a:bodyPr/>
        <a:lstStyle/>
        <a:p>
          <a:endParaRPr lang="en-US"/>
        </a:p>
      </dgm:t>
    </dgm:pt>
    <dgm:pt modelId="{469C2F98-E433-4074-91E5-38B60B20DB4B}" type="pres">
      <dgm:prSet presAssocID="{C97651C3-ACCF-4FEC-A931-B3967021F1B6}" presName="spacing" presStyleCnt="0"/>
      <dgm:spPr/>
    </dgm:pt>
    <dgm:pt modelId="{6CCBB3F2-F0EA-45D0-8C2E-DFF69B438567}" type="pres">
      <dgm:prSet presAssocID="{2844C71B-D270-480C-8D82-A991EA506C71}" presName="composite" presStyleCnt="0"/>
      <dgm:spPr/>
    </dgm:pt>
    <dgm:pt modelId="{91F94C90-206F-444F-B30D-8595D712FFF8}" type="pres">
      <dgm:prSet presAssocID="{2844C71B-D270-480C-8D82-A991EA506C71}" presName="imgShp" presStyleLbl="fgImgPlace1" presStyleIdx="5" presStyleCnt="6"/>
      <dgm:spPr/>
    </dgm:pt>
    <dgm:pt modelId="{CE87F3F1-C3B2-4C7E-BA14-2F515C93E9F0}" type="pres">
      <dgm:prSet presAssocID="{2844C71B-D270-480C-8D82-A991EA506C71}" presName="txShp" presStyleLbl="node1" presStyleIdx="5" presStyleCnt="6">
        <dgm:presLayoutVars>
          <dgm:bulletEnabled val="1"/>
        </dgm:presLayoutVars>
      </dgm:prSet>
      <dgm:spPr/>
      <dgm:t>
        <a:bodyPr/>
        <a:lstStyle/>
        <a:p>
          <a:endParaRPr lang="en-US"/>
        </a:p>
      </dgm:t>
    </dgm:pt>
  </dgm:ptLst>
  <dgm:cxnLst>
    <dgm:cxn modelId="{B5A2E592-E295-4334-8057-8D04BD8D2747}" srcId="{E2FBF866-AD72-434B-AA87-8E0A16FA7CC7}" destId="{9D9DEFF0-006E-4D8B-9BBF-FF1415344B4D}" srcOrd="0" destOrd="0" parTransId="{EEE15977-0D90-40F0-9EA3-BF7A96E957BC}" sibTransId="{15D78F30-098C-4837-BB21-472B3CED9918}"/>
    <dgm:cxn modelId="{43C533F6-34D1-4A7F-8966-5706F2E3E8E8}" srcId="{E2FBF866-AD72-434B-AA87-8E0A16FA7CC7}" destId="{1FDA3D17-4245-448C-BEBB-70F5FF66065E}" srcOrd="1" destOrd="0" parTransId="{A74BE02F-C2C4-4F5B-B091-C2D06B45F2AD}" sibTransId="{3AECEE39-9489-439E-A5E0-96E5C128218B}"/>
    <dgm:cxn modelId="{012F32EB-13A6-4E31-AB2E-D35FC15E2A19}" srcId="{E2FBF866-AD72-434B-AA87-8E0A16FA7CC7}" destId="{044F9476-8121-44E7-B0A9-35F92D887B50}" srcOrd="2" destOrd="0" parTransId="{D8F4A64E-AFEC-4169-A38A-D09CFA522913}" sibTransId="{08D55E0B-444C-455E-B050-BC9C4BED62FC}"/>
    <dgm:cxn modelId="{96014EA3-DA6C-480A-9472-28CD04B1A94F}" type="presOf" srcId="{A4A8E780-7FA4-485A-BA1F-180C694FFF5D}" destId="{23DFF534-4CFF-4B37-8E0A-3E5D510A8185}" srcOrd="0" destOrd="0" presId="urn:microsoft.com/office/officeart/2005/8/layout/vList3#1"/>
    <dgm:cxn modelId="{18DB5617-57CF-495C-984D-49428315DDF9}" srcId="{E2FBF866-AD72-434B-AA87-8E0A16FA7CC7}" destId="{A4A8E780-7FA4-485A-BA1F-180C694FFF5D}" srcOrd="3" destOrd="0" parTransId="{85266FA1-DE20-4153-856A-F12BC42F1B4F}" sibTransId="{FE118813-2526-486F-8169-5AE38811846A}"/>
    <dgm:cxn modelId="{295A9AA8-3E45-4628-85D2-AAF2C6EC58DD}" srcId="{E2FBF866-AD72-434B-AA87-8E0A16FA7CC7}" destId="{2844C71B-D270-480C-8D82-A991EA506C71}" srcOrd="5" destOrd="0" parTransId="{46D71787-BC9B-4413-A73B-D520F937165F}" sibTransId="{051CA4BE-06D7-412F-B423-CF9070D7EB6E}"/>
    <dgm:cxn modelId="{42280569-BF52-442B-9752-F04F49D2F97B}" type="presOf" srcId="{8BEE1F53-4D51-4EA6-BA1B-9AB94708FB96}" destId="{C766655E-5DB9-47B3-993F-A906D66920AB}" srcOrd="0" destOrd="0" presId="urn:microsoft.com/office/officeart/2005/8/layout/vList3#1"/>
    <dgm:cxn modelId="{DA72F252-4C90-407E-B9CB-C14F4F1976FF}" type="presOf" srcId="{2844C71B-D270-480C-8D82-A991EA506C71}" destId="{CE87F3F1-C3B2-4C7E-BA14-2F515C93E9F0}" srcOrd="0" destOrd="0" presId="urn:microsoft.com/office/officeart/2005/8/layout/vList3#1"/>
    <dgm:cxn modelId="{C7DD3DAD-89E1-4633-A909-535513001711}" type="presOf" srcId="{044F9476-8121-44E7-B0A9-35F92D887B50}" destId="{1D72C6DF-3988-44A4-BF7C-7AAFA2142BAA}" srcOrd="0" destOrd="0" presId="urn:microsoft.com/office/officeart/2005/8/layout/vList3#1"/>
    <dgm:cxn modelId="{C56CC4EA-E1DB-48B0-9E53-2ACC58C1152B}" type="presOf" srcId="{E2FBF866-AD72-434B-AA87-8E0A16FA7CC7}" destId="{08C6EA53-231E-4F5F-B414-7E0A8D60478C}" srcOrd="0" destOrd="0" presId="urn:microsoft.com/office/officeart/2005/8/layout/vList3#1"/>
    <dgm:cxn modelId="{F472E3B2-0D4B-4A79-9806-2F9DB20DBBF0}" srcId="{E2FBF866-AD72-434B-AA87-8E0A16FA7CC7}" destId="{8BEE1F53-4D51-4EA6-BA1B-9AB94708FB96}" srcOrd="4" destOrd="0" parTransId="{AB9956DB-9954-4E39-82F3-34518F398F4C}" sibTransId="{C97651C3-ACCF-4FEC-A931-B3967021F1B6}"/>
    <dgm:cxn modelId="{5DB22F7B-7831-4A17-9678-06200647BFDC}" type="presOf" srcId="{9D9DEFF0-006E-4D8B-9BBF-FF1415344B4D}" destId="{BF63B875-E5B9-49A2-9173-081AE9D8C7B8}" srcOrd="0" destOrd="0" presId="urn:microsoft.com/office/officeart/2005/8/layout/vList3#1"/>
    <dgm:cxn modelId="{8862E9AA-73D8-4876-AF64-2004F77F2291}" type="presOf" srcId="{1FDA3D17-4245-448C-BEBB-70F5FF66065E}" destId="{7C96DD8F-B949-48C5-B95A-9E86B24CEF21}" srcOrd="0" destOrd="0" presId="urn:microsoft.com/office/officeart/2005/8/layout/vList3#1"/>
    <dgm:cxn modelId="{90DDADC8-5B59-473B-B934-87BF35640332}" type="presParOf" srcId="{08C6EA53-231E-4F5F-B414-7E0A8D60478C}" destId="{FACC7F74-8E3B-4987-9CB3-C03983ABA8E6}" srcOrd="0" destOrd="0" presId="urn:microsoft.com/office/officeart/2005/8/layout/vList3#1"/>
    <dgm:cxn modelId="{84306693-0862-4810-8566-D7C0854D45B6}" type="presParOf" srcId="{FACC7F74-8E3B-4987-9CB3-C03983ABA8E6}" destId="{570BD1B7-DE56-4531-9FEF-3DFB144AB03F}" srcOrd="0" destOrd="0" presId="urn:microsoft.com/office/officeart/2005/8/layout/vList3#1"/>
    <dgm:cxn modelId="{39BCAF45-9582-45D6-A803-80849B334A1C}" type="presParOf" srcId="{FACC7F74-8E3B-4987-9CB3-C03983ABA8E6}" destId="{BF63B875-E5B9-49A2-9173-081AE9D8C7B8}" srcOrd="1" destOrd="0" presId="urn:microsoft.com/office/officeart/2005/8/layout/vList3#1"/>
    <dgm:cxn modelId="{B49112A8-3A78-4F4C-A9A0-A913C19CFCF8}" type="presParOf" srcId="{08C6EA53-231E-4F5F-B414-7E0A8D60478C}" destId="{96F4005C-9943-4A57-8C64-F29C486CD723}" srcOrd="1" destOrd="0" presId="urn:microsoft.com/office/officeart/2005/8/layout/vList3#1"/>
    <dgm:cxn modelId="{0EBEF44C-7383-4A94-B4F7-5FA71DF1D061}" type="presParOf" srcId="{08C6EA53-231E-4F5F-B414-7E0A8D60478C}" destId="{97AB949F-9BCF-4A1C-8666-725F3094E5AE}" srcOrd="2" destOrd="0" presId="urn:microsoft.com/office/officeart/2005/8/layout/vList3#1"/>
    <dgm:cxn modelId="{233D7265-6630-4E4A-88C8-393A1439DBFE}" type="presParOf" srcId="{97AB949F-9BCF-4A1C-8666-725F3094E5AE}" destId="{159DB41C-A4CE-44E0-BBBC-7C2CFBE99506}" srcOrd="0" destOrd="0" presId="urn:microsoft.com/office/officeart/2005/8/layout/vList3#1"/>
    <dgm:cxn modelId="{91A117A7-67D1-4DF6-8BF7-83C0795ECC6C}" type="presParOf" srcId="{97AB949F-9BCF-4A1C-8666-725F3094E5AE}" destId="{7C96DD8F-B949-48C5-B95A-9E86B24CEF21}" srcOrd="1" destOrd="0" presId="urn:microsoft.com/office/officeart/2005/8/layout/vList3#1"/>
    <dgm:cxn modelId="{7D321A98-3C71-4C42-855A-3ADBF41E1298}" type="presParOf" srcId="{08C6EA53-231E-4F5F-B414-7E0A8D60478C}" destId="{5335BFBC-F12C-4965-9B1B-597AEFD7DC45}" srcOrd="3" destOrd="0" presId="urn:microsoft.com/office/officeart/2005/8/layout/vList3#1"/>
    <dgm:cxn modelId="{AE73EE48-B333-484E-A1C0-49F00F8F8BE0}" type="presParOf" srcId="{08C6EA53-231E-4F5F-B414-7E0A8D60478C}" destId="{3A38E7A2-DCD1-41DE-8598-E60E74480180}" srcOrd="4" destOrd="0" presId="urn:microsoft.com/office/officeart/2005/8/layout/vList3#1"/>
    <dgm:cxn modelId="{3AC9CEC9-E353-417B-90C4-80968F689481}" type="presParOf" srcId="{3A38E7A2-DCD1-41DE-8598-E60E74480180}" destId="{9FBE48AC-4E86-4834-A96F-C2983CE121C0}" srcOrd="0" destOrd="0" presId="urn:microsoft.com/office/officeart/2005/8/layout/vList3#1"/>
    <dgm:cxn modelId="{63E572DD-7A75-4BA1-982F-17B8062ABF7F}" type="presParOf" srcId="{3A38E7A2-DCD1-41DE-8598-E60E74480180}" destId="{1D72C6DF-3988-44A4-BF7C-7AAFA2142BAA}" srcOrd="1" destOrd="0" presId="urn:microsoft.com/office/officeart/2005/8/layout/vList3#1"/>
    <dgm:cxn modelId="{BC214579-CAE9-4DAF-A707-442C8402B2F9}" type="presParOf" srcId="{08C6EA53-231E-4F5F-B414-7E0A8D60478C}" destId="{6DA767AB-EA5C-4EF7-B809-612999BCD20E}" srcOrd="5" destOrd="0" presId="urn:microsoft.com/office/officeart/2005/8/layout/vList3#1"/>
    <dgm:cxn modelId="{3A9D7E72-E57C-4F0C-A090-3D5BD07A57D1}" type="presParOf" srcId="{08C6EA53-231E-4F5F-B414-7E0A8D60478C}" destId="{96F76C6D-982F-4CE4-9552-A06766C4CB04}" srcOrd="6" destOrd="0" presId="urn:microsoft.com/office/officeart/2005/8/layout/vList3#1"/>
    <dgm:cxn modelId="{C078CCB3-F7E8-41F9-B09D-77FDF2A80183}" type="presParOf" srcId="{96F76C6D-982F-4CE4-9552-A06766C4CB04}" destId="{B38592A4-4E63-4AA0-9863-00C5414C03C8}" srcOrd="0" destOrd="0" presId="urn:microsoft.com/office/officeart/2005/8/layout/vList3#1"/>
    <dgm:cxn modelId="{0468BF53-0990-4AF9-8F1F-03E8917546BC}" type="presParOf" srcId="{96F76C6D-982F-4CE4-9552-A06766C4CB04}" destId="{23DFF534-4CFF-4B37-8E0A-3E5D510A8185}" srcOrd="1" destOrd="0" presId="urn:microsoft.com/office/officeart/2005/8/layout/vList3#1"/>
    <dgm:cxn modelId="{8A25AA2E-B0BD-49E2-95CC-C7E84217DBC8}" type="presParOf" srcId="{08C6EA53-231E-4F5F-B414-7E0A8D60478C}" destId="{BB17E115-B5E8-4C70-A3EF-B905EFC10CFD}" srcOrd="7" destOrd="0" presId="urn:microsoft.com/office/officeart/2005/8/layout/vList3#1"/>
    <dgm:cxn modelId="{0504F1DE-B3FC-4030-817F-BCAB87D851B2}" type="presParOf" srcId="{08C6EA53-231E-4F5F-B414-7E0A8D60478C}" destId="{1D6CC95E-B9C4-47FC-AD57-590B240FE7AE}" srcOrd="8" destOrd="0" presId="urn:microsoft.com/office/officeart/2005/8/layout/vList3#1"/>
    <dgm:cxn modelId="{F135B7EF-5554-4AC0-8306-34CE3D8F6097}" type="presParOf" srcId="{1D6CC95E-B9C4-47FC-AD57-590B240FE7AE}" destId="{08AB2008-E04E-41FA-B5BD-F212C1AFDDD9}" srcOrd="0" destOrd="0" presId="urn:microsoft.com/office/officeart/2005/8/layout/vList3#1"/>
    <dgm:cxn modelId="{F6FE19EA-C6FA-456C-A737-B0D0B2A77856}" type="presParOf" srcId="{1D6CC95E-B9C4-47FC-AD57-590B240FE7AE}" destId="{C766655E-5DB9-47B3-993F-A906D66920AB}" srcOrd="1" destOrd="0" presId="urn:microsoft.com/office/officeart/2005/8/layout/vList3#1"/>
    <dgm:cxn modelId="{A6FCADCE-FFEF-485F-806B-6C7DD9AEE1C8}" type="presParOf" srcId="{08C6EA53-231E-4F5F-B414-7E0A8D60478C}" destId="{469C2F98-E433-4074-91E5-38B60B20DB4B}" srcOrd="9" destOrd="0" presId="urn:microsoft.com/office/officeart/2005/8/layout/vList3#1"/>
    <dgm:cxn modelId="{F42440CF-16E7-4EF6-9776-5081CD4BDB43}" type="presParOf" srcId="{08C6EA53-231E-4F5F-B414-7E0A8D60478C}" destId="{6CCBB3F2-F0EA-45D0-8C2E-DFF69B438567}" srcOrd="10" destOrd="0" presId="urn:microsoft.com/office/officeart/2005/8/layout/vList3#1"/>
    <dgm:cxn modelId="{8009B80D-F73A-45BA-B49B-260DA3798469}" type="presParOf" srcId="{6CCBB3F2-F0EA-45D0-8C2E-DFF69B438567}" destId="{91F94C90-206F-444F-B30D-8595D712FFF8}" srcOrd="0" destOrd="0" presId="urn:microsoft.com/office/officeart/2005/8/layout/vList3#1"/>
    <dgm:cxn modelId="{31BC6AEC-2E41-4A76-8E52-252E11D70DE2}" type="presParOf" srcId="{6CCBB3F2-F0EA-45D0-8C2E-DFF69B438567}" destId="{CE87F3F1-C3B2-4C7E-BA14-2F515C93E9F0}"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3B875-E5B9-49A2-9173-081AE9D8C7B8}">
      <dsp:nvSpPr>
        <dsp:cNvPr id="0" name=""/>
        <dsp:cNvSpPr/>
      </dsp:nvSpPr>
      <dsp:spPr>
        <a:xfrm rot="10800000">
          <a:off x="1409726" y="1632"/>
          <a:ext cx="4996097" cy="605243"/>
        </a:xfrm>
        <a:prstGeom prst="homePlate">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896" tIns="106680" rIns="199136" bIns="106680" numCol="1" spcCol="1270" anchor="ctr" anchorCtr="0">
          <a:noAutofit/>
        </a:bodyPr>
        <a:lstStyle/>
        <a:p>
          <a:pPr lvl="0" algn="ctr" defTabSz="1244600">
            <a:lnSpc>
              <a:spcPct val="90000"/>
            </a:lnSpc>
            <a:spcBef>
              <a:spcPct val="0"/>
            </a:spcBef>
            <a:spcAft>
              <a:spcPct val="35000"/>
            </a:spcAft>
          </a:pPr>
          <a:r>
            <a:rPr lang="en-HK" sz="2800" kern="1200" dirty="0">
              <a:latin typeface="Times New Roman" panose="02020603050405020304" pitchFamily="18" charset="0"/>
              <a:cs typeface="Times New Roman" panose="02020603050405020304" pitchFamily="18" charset="0"/>
            </a:rPr>
            <a:t>Elimination</a:t>
          </a:r>
        </a:p>
      </dsp:txBody>
      <dsp:txXfrm rot="10800000">
        <a:off x="1561037" y="1632"/>
        <a:ext cx="4844786" cy="605243"/>
      </dsp:txXfrm>
    </dsp:sp>
    <dsp:sp modelId="{570BD1B7-DE56-4531-9FEF-3DFB144AB03F}">
      <dsp:nvSpPr>
        <dsp:cNvPr id="0" name=""/>
        <dsp:cNvSpPr/>
      </dsp:nvSpPr>
      <dsp:spPr>
        <a:xfrm>
          <a:off x="1107104" y="1632"/>
          <a:ext cx="605243" cy="605243"/>
        </a:xfrm>
        <a:prstGeom prst="ellipse">
          <a:avLst/>
        </a:prstGeom>
        <a:solidFill>
          <a:schemeClr val="accent2">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7C96DD8F-B949-48C5-B95A-9E86B24CEF21}">
      <dsp:nvSpPr>
        <dsp:cNvPr id="0" name=""/>
        <dsp:cNvSpPr/>
      </dsp:nvSpPr>
      <dsp:spPr>
        <a:xfrm rot="10800000">
          <a:off x="1409726" y="787546"/>
          <a:ext cx="4996097" cy="605243"/>
        </a:xfrm>
        <a:prstGeom prst="homePlate">
          <a:avLst/>
        </a:prstGeom>
        <a:gradFill rotWithShape="0">
          <a:gsLst>
            <a:gs pos="0">
              <a:schemeClr val="accent2">
                <a:hueOff val="-291073"/>
                <a:satOff val="-16786"/>
                <a:lumOff val="1726"/>
                <a:alphaOff val="0"/>
                <a:lumMod val="110000"/>
                <a:satMod val="105000"/>
                <a:tint val="67000"/>
              </a:schemeClr>
            </a:gs>
            <a:gs pos="50000">
              <a:schemeClr val="accent2">
                <a:hueOff val="-291073"/>
                <a:satOff val="-16786"/>
                <a:lumOff val="1726"/>
                <a:alphaOff val="0"/>
                <a:lumMod val="105000"/>
                <a:satMod val="103000"/>
                <a:tint val="73000"/>
              </a:schemeClr>
            </a:gs>
            <a:gs pos="100000">
              <a:schemeClr val="accent2">
                <a:hueOff val="-291073"/>
                <a:satOff val="-16786"/>
                <a:lumOff val="172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896" tIns="106680" rIns="199136" bIns="106680" numCol="1" spcCol="1270" anchor="ctr" anchorCtr="0">
          <a:noAutofit/>
        </a:bodyPr>
        <a:lstStyle/>
        <a:p>
          <a:pPr lvl="0" algn="ctr" defTabSz="1244600">
            <a:lnSpc>
              <a:spcPct val="90000"/>
            </a:lnSpc>
            <a:spcBef>
              <a:spcPct val="0"/>
            </a:spcBef>
            <a:spcAft>
              <a:spcPct val="35000"/>
            </a:spcAft>
          </a:pPr>
          <a:r>
            <a:rPr lang="en-HK" sz="2800" kern="1200" dirty="0">
              <a:latin typeface="Times New Roman" panose="02020603050405020304" pitchFamily="18" charset="0"/>
              <a:cs typeface="Times New Roman" panose="02020603050405020304" pitchFamily="18" charset="0"/>
            </a:rPr>
            <a:t>Substitution</a:t>
          </a:r>
        </a:p>
      </dsp:txBody>
      <dsp:txXfrm rot="10800000">
        <a:off x="1561037" y="787546"/>
        <a:ext cx="4844786" cy="605243"/>
      </dsp:txXfrm>
    </dsp:sp>
    <dsp:sp modelId="{159DB41C-A4CE-44E0-BBBC-7C2CFBE99506}">
      <dsp:nvSpPr>
        <dsp:cNvPr id="0" name=""/>
        <dsp:cNvSpPr/>
      </dsp:nvSpPr>
      <dsp:spPr>
        <a:xfrm>
          <a:off x="1107104" y="787546"/>
          <a:ext cx="605243" cy="605243"/>
        </a:xfrm>
        <a:prstGeom prst="ellipse">
          <a:avLst/>
        </a:prstGeom>
        <a:solidFill>
          <a:schemeClr val="accent2">
            <a:tint val="50000"/>
            <a:hueOff val="-176132"/>
            <a:satOff val="-15234"/>
            <a:lumOff val="-152"/>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1D72C6DF-3988-44A4-BF7C-7AAFA2142BAA}">
      <dsp:nvSpPr>
        <dsp:cNvPr id="0" name=""/>
        <dsp:cNvSpPr/>
      </dsp:nvSpPr>
      <dsp:spPr>
        <a:xfrm rot="10800000">
          <a:off x="1409726" y="1573459"/>
          <a:ext cx="4996097" cy="605243"/>
        </a:xfrm>
        <a:prstGeom prst="homePlate">
          <a:avLst/>
        </a:prstGeom>
        <a:gradFill rotWithShape="0">
          <a:gsLst>
            <a:gs pos="0">
              <a:schemeClr val="accent2">
                <a:hueOff val="-582145"/>
                <a:satOff val="-33571"/>
                <a:lumOff val="3451"/>
                <a:alphaOff val="0"/>
                <a:lumMod val="110000"/>
                <a:satMod val="105000"/>
                <a:tint val="67000"/>
              </a:schemeClr>
            </a:gs>
            <a:gs pos="50000">
              <a:schemeClr val="accent2">
                <a:hueOff val="-582145"/>
                <a:satOff val="-33571"/>
                <a:lumOff val="3451"/>
                <a:alphaOff val="0"/>
                <a:lumMod val="105000"/>
                <a:satMod val="103000"/>
                <a:tint val="73000"/>
              </a:schemeClr>
            </a:gs>
            <a:gs pos="100000">
              <a:schemeClr val="accent2">
                <a:hueOff val="-582145"/>
                <a:satOff val="-33571"/>
                <a:lumOff val="345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896" tIns="106680" rIns="199136" bIns="106680" numCol="1" spcCol="1270" anchor="ctr" anchorCtr="0">
          <a:noAutofit/>
        </a:bodyPr>
        <a:lstStyle/>
        <a:p>
          <a:pPr lvl="0" algn="ctr" defTabSz="1244600">
            <a:lnSpc>
              <a:spcPct val="90000"/>
            </a:lnSpc>
            <a:spcBef>
              <a:spcPct val="0"/>
            </a:spcBef>
            <a:spcAft>
              <a:spcPct val="35000"/>
            </a:spcAft>
          </a:pPr>
          <a:r>
            <a:rPr lang="en-HK" sz="2800" kern="1200" dirty="0">
              <a:latin typeface="Times New Roman" panose="02020603050405020304" pitchFamily="18" charset="0"/>
              <a:cs typeface="Times New Roman" panose="02020603050405020304" pitchFamily="18" charset="0"/>
            </a:rPr>
            <a:t>Engineering controls</a:t>
          </a:r>
        </a:p>
      </dsp:txBody>
      <dsp:txXfrm rot="10800000">
        <a:off x="1561037" y="1573459"/>
        <a:ext cx="4844786" cy="605243"/>
      </dsp:txXfrm>
    </dsp:sp>
    <dsp:sp modelId="{9FBE48AC-4E86-4834-A96F-C2983CE121C0}">
      <dsp:nvSpPr>
        <dsp:cNvPr id="0" name=""/>
        <dsp:cNvSpPr/>
      </dsp:nvSpPr>
      <dsp:spPr>
        <a:xfrm>
          <a:off x="1107104" y="1573459"/>
          <a:ext cx="605243" cy="605243"/>
        </a:xfrm>
        <a:prstGeom prst="ellipse">
          <a:avLst/>
        </a:prstGeom>
        <a:solidFill>
          <a:schemeClr val="accent2">
            <a:tint val="50000"/>
            <a:hueOff val="-352265"/>
            <a:satOff val="-30468"/>
            <a:lumOff val="-305"/>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23DFF534-4CFF-4B37-8E0A-3E5D510A8185}">
      <dsp:nvSpPr>
        <dsp:cNvPr id="0" name=""/>
        <dsp:cNvSpPr/>
      </dsp:nvSpPr>
      <dsp:spPr>
        <a:xfrm rot="10800000">
          <a:off x="1409726" y="2359373"/>
          <a:ext cx="4996097" cy="605243"/>
        </a:xfrm>
        <a:prstGeom prst="homePlate">
          <a:avLst/>
        </a:prstGeom>
        <a:gradFill rotWithShape="0">
          <a:gsLst>
            <a:gs pos="0">
              <a:schemeClr val="accent2">
                <a:hueOff val="-873218"/>
                <a:satOff val="-50357"/>
                <a:lumOff val="5177"/>
                <a:alphaOff val="0"/>
                <a:lumMod val="110000"/>
                <a:satMod val="105000"/>
                <a:tint val="67000"/>
              </a:schemeClr>
            </a:gs>
            <a:gs pos="50000">
              <a:schemeClr val="accent2">
                <a:hueOff val="-873218"/>
                <a:satOff val="-50357"/>
                <a:lumOff val="5177"/>
                <a:alphaOff val="0"/>
                <a:lumMod val="105000"/>
                <a:satMod val="103000"/>
                <a:tint val="73000"/>
              </a:schemeClr>
            </a:gs>
            <a:gs pos="100000">
              <a:schemeClr val="accent2">
                <a:hueOff val="-873218"/>
                <a:satOff val="-50357"/>
                <a:lumOff val="517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896" tIns="106680" rIns="199136" bIns="106680" numCol="1" spcCol="1270" anchor="ctr" anchorCtr="0">
          <a:noAutofit/>
        </a:bodyPr>
        <a:lstStyle/>
        <a:p>
          <a:pPr lvl="0" algn="ctr" defTabSz="1244600">
            <a:lnSpc>
              <a:spcPct val="90000"/>
            </a:lnSpc>
            <a:spcBef>
              <a:spcPct val="0"/>
            </a:spcBef>
            <a:spcAft>
              <a:spcPct val="35000"/>
            </a:spcAft>
          </a:pPr>
          <a:r>
            <a:rPr lang="en-HK" sz="2800" kern="1200" dirty="0">
              <a:latin typeface="Times New Roman" panose="02020603050405020304" pitchFamily="18" charset="0"/>
              <a:cs typeface="Times New Roman" panose="02020603050405020304" pitchFamily="18" charset="0"/>
            </a:rPr>
            <a:t>Administrative controls</a:t>
          </a:r>
        </a:p>
      </dsp:txBody>
      <dsp:txXfrm rot="10800000">
        <a:off x="1561037" y="2359373"/>
        <a:ext cx="4844786" cy="605243"/>
      </dsp:txXfrm>
    </dsp:sp>
    <dsp:sp modelId="{B38592A4-4E63-4AA0-9863-00C5414C03C8}">
      <dsp:nvSpPr>
        <dsp:cNvPr id="0" name=""/>
        <dsp:cNvSpPr/>
      </dsp:nvSpPr>
      <dsp:spPr>
        <a:xfrm>
          <a:off x="1107104" y="2359373"/>
          <a:ext cx="605243" cy="605243"/>
        </a:xfrm>
        <a:prstGeom prst="ellipse">
          <a:avLst/>
        </a:prstGeom>
        <a:solidFill>
          <a:schemeClr val="accent2">
            <a:tint val="50000"/>
            <a:hueOff val="-528397"/>
            <a:satOff val="-45702"/>
            <a:lumOff val="-457"/>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C766655E-5DB9-47B3-993F-A906D66920AB}">
      <dsp:nvSpPr>
        <dsp:cNvPr id="0" name=""/>
        <dsp:cNvSpPr/>
      </dsp:nvSpPr>
      <dsp:spPr>
        <a:xfrm rot="10800000">
          <a:off x="1409726" y="3145287"/>
          <a:ext cx="4996097" cy="605243"/>
        </a:xfrm>
        <a:prstGeom prst="homePlate">
          <a:avLst/>
        </a:prstGeom>
        <a:gradFill rotWithShape="0">
          <a:gsLst>
            <a:gs pos="0">
              <a:schemeClr val="accent2">
                <a:hueOff val="-1164290"/>
                <a:satOff val="-67142"/>
                <a:lumOff val="6902"/>
                <a:alphaOff val="0"/>
                <a:lumMod val="110000"/>
                <a:satMod val="105000"/>
                <a:tint val="67000"/>
              </a:schemeClr>
            </a:gs>
            <a:gs pos="50000">
              <a:schemeClr val="accent2">
                <a:hueOff val="-1164290"/>
                <a:satOff val="-67142"/>
                <a:lumOff val="6902"/>
                <a:alphaOff val="0"/>
                <a:lumMod val="105000"/>
                <a:satMod val="103000"/>
                <a:tint val="73000"/>
              </a:schemeClr>
            </a:gs>
            <a:gs pos="100000">
              <a:schemeClr val="accent2">
                <a:hueOff val="-1164290"/>
                <a:satOff val="-67142"/>
                <a:lumOff val="690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896" tIns="106680" rIns="199136" bIns="106680" numCol="1" spcCol="1270" anchor="ctr" anchorCtr="0">
          <a:noAutofit/>
        </a:bodyPr>
        <a:lstStyle/>
        <a:p>
          <a:pPr lvl="0" algn="ctr" defTabSz="1244600">
            <a:lnSpc>
              <a:spcPct val="90000"/>
            </a:lnSpc>
            <a:spcBef>
              <a:spcPct val="0"/>
            </a:spcBef>
            <a:spcAft>
              <a:spcPct val="35000"/>
            </a:spcAft>
          </a:pPr>
          <a:r>
            <a:rPr lang="en-HK" sz="2800" kern="1200" dirty="0">
              <a:latin typeface="Times New Roman" panose="02020603050405020304" pitchFamily="18" charset="0"/>
              <a:cs typeface="Times New Roman" panose="02020603050405020304" pitchFamily="18" charset="0"/>
            </a:rPr>
            <a:t>Training</a:t>
          </a:r>
        </a:p>
      </dsp:txBody>
      <dsp:txXfrm rot="10800000">
        <a:off x="1561037" y="3145287"/>
        <a:ext cx="4844786" cy="605243"/>
      </dsp:txXfrm>
    </dsp:sp>
    <dsp:sp modelId="{08AB2008-E04E-41FA-B5BD-F212C1AFDDD9}">
      <dsp:nvSpPr>
        <dsp:cNvPr id="0" name=""/>
        <dsp:cNvSpPr/>
      </dsp:nvSpPr>
      <dsp:spPr>
        <a:xfrm>
          <a:off x="1107104" y="3145287"/>
          <a:ext cx="605243" cy="605243"/>
        </a:xfrm>
        <a:prstGeom prst="ellipse">
          <a:avLst/>
        </a:prstGeom>
        <a:solidFill>
          <a:schemeClr val="accent2">
            <a:tint val="50000"/>
            <a:hueOff val="-704530"/>
            <a:satOff val="-60936"/>
            <a:lumOff val="-61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CE87F3F1-C3B2-4C7E-BA14-2F515C93E9F0}">
      <dsp:nvSpPr>
        <dsp:cNvPr id="0" name=""/>
        <dsp:cNvSpPr/>
      </dsp:nvSpPr>
      <dsp:spPr>
        <a:xfrm rot="10800000">
          <a:off x="1409726" y="3931200"/>
          <a:ext cx="4996097" cy="605243"/>
        </a:xfrm>
        <a:prstGeom prst="homePlate">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896" tIns="106680" rIns="199136" bIns="106680" numCol="1" spcCol="1270" anchor="ctr" anchorCtr="0">
          <a:noAutofit/>
        </a:bodyPr>
        <a:lstStyle/>
        <a:p>
          <a:pPr lvl="0" algn="ctr" defTabSz="1244600">
            <a:lnSpc>
              <a:spcPct val="90000"/>
            </a:lnSpc>
            <a:spcBef>
              <a:spcPct val="0"/>
            </a:spcBef>
            <a:spcAft>
              <a:spcPct val="35000"/>
            </a:spcAft>
          </a:pPr>
          <a:r>
            <a:rPr lang="en-HK" sz="2800" kern="1200" dirty="0">
              <a:latin typeface="Times New Roman" panose="02020603050405020304" pitchFamily="18" charset="0"/>
              <a:cs typeface="Times New Roman" panose="02020603050405020304" pitchFamily="18" charset="0"/>
            </a:rPr>
            <a:t>Personal protective equipment</a:t>
          </a:r>
        </a:p>
      </dsp:txBody>
      <dsp:txXfrm rot="10800000">
        <a:off x="1561037" y="3931200"/>
        <a:ext cx="4844786" cy="605243"/>
      </dsp:txXfrm>
    </dsp:sp>
    <dsp:sp modelId="{91F94C90-206F-444F-B30D-8595D712FFF8}">
      <dsp:nvSpPr>
        <dsp:cNvPr id="0" name=""/>
        <dsp:cNvSpPr/>
      </dsp:nvSpPr>
      <dsp:spPr>
        <a:xfrm>
          <a:off x="1107104" y="3931200"/>
          <a:ext cx="605243" cy="605243"/>
        </a:xfrm>
        <a:prstGeom prst="ellipse">
          <a:avLst/>
        </a:prstGeom>
        <a:solidFill>
          <a:schemeClr val="accent2">
            <a:tint val="50000"/>
            <a:hueOff val="-880662"/>
            <a:satOff val="-76170"/>
            <a:lumOff val="-762"/>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0029-58CB-4251-A441-5C70BCA160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HK"/>
          </a:p>
        </p:txBody>
      </p:sp>
      <p:sp>
        <p:nvSpPr>
          <p:cNvPr id="3" name="Subtitle 2">
            <a:extLst>
              <a:ext uri="{FF2B5EF4-FFF2-40B4-BE49-F238E27FC236}">
                <a16:creationId xmlns:a16="http://schemas.microsoft.com/office/drawing/2014/main" id="{4A345AAB-B7A0-43D4-A4FC-C0BFDEE695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HK"/>
          </a:p>
        </p:txBody>
      </p:sp>
      <p:sp>
        <p:nvSpPr>
          <p:cNvPr id="4" name="Date Placeholder 3">
            <a:extLst>
              <a:ext uri="{FF2B5EF4-FFF2-40B4-BE49-F238E27FC236}">
                <a16:creationId xmlns:a16="http://schemas.microsoft.com/office/drawing/2014/main" id="{46F0DE82-DC59-4443-AC6F-81023EAA9DED}"/>
              </a:ext>
            </a:extLst>
          </p:cNvPr>
          <p:cNvSpPr>
            <a:spLocks noGrp="1"/>
          </p:cNvSpPr>
          <p:nvPr>
            <p:ph type="dt" sz="half" idx="10"/>
          </p:nvPr>
        </p:nvSpPr>
        <p:spPr/>
        <p:txBody>
          <a:bodyPr/>
          <a:lstStyle/>
          <a:p>
            <a:fld id="{8690C9C7-E133-4ECD-8E8F-6EC556141DCA}" type="datetimeFigureOut">
              <a:rPr lang="en-HK" smtClean="0"/>
              <a:pPr/>
              <a:t>4/10/2019</a:t>
            </a:fld>
            <a:endParaRPr lang="en-HK"/>
          </a:p>
        </p:txBody>
      </p:sp>
      <p:sp>
        <p:nvSpPr>
          <p:cNvPr id="5" name="Footer Placeholder 4">
            <a:extLst>
              <a:ext uri="{FF2B5EF4-FFF2-40B4-BE49-F238E27FC236}">
                <a16:creationId xmlns:a16="http://schemas.microsoft.com/office/drawing/2014/main" id="{48D532C1-5A9A-48B0-B88A-22559B217ED6}"/>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9925D120-F7BF-4432-84C2-72103F8227E5}"/>
              </a:ext>
            </a:extLst>
          </p:cNvPr>
          <p:cNvSpPr>
            <a:spLocks noGrp="1"/>
          </p:cNvSpPr>
          <p:nvPr>
            <p:ph type="sldNum" sz="quarter" idx="12"/>
          </p:nvPr>
        </p:nvSpPr>
        <p:spPr/>
        <p:txBody>
          <a:bodyPr/>
          <a:lstStyle/>
          <a:p>
            <a:fld id="{283DAFFB-C682-4523-9676-C00CA3FD8E4A}" type="slidenum">
              <a:rPr lang="en-HK" smtClean="0"/>
              <a:pPr/>
              <a:t>‹#›</a:t>
            </a:fld>
            <a:endParaRPr lang="en-HK"/>
          </a:p>
        </p:txBody>
      </p:sp>
    </p:spTree>
    <p:extLst>
      <p:ext uri="{BB962C8B-B14F-4D97-AF65-F5344CB8AC3E}">
        <p14:creationId xmlns:p14="http://schemas.microsoft.com/office/powerpoint/2010/main" val="4064193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DE73-2C09-45F3-9458-0331775F1791}"/>
              </a:ext>
            </a:extLst>
          </p:cNvPr>
          <p:cNvSpPr>
            <a:spLocks noGrp="1"/>
          </p:cNvSpPr>
          <p:nvPr>
            <p:ph type="title"/>
          </p:nvPr>
        </p:nvSpPr>
        <p:spPr/>
        <p:txBody>
          <a:bodyPr/>
          <a:lstStyle/>
          <a:p>
            <a:r>
              <a:rPr lang="en-US"/>
              <a:t>Click to edit Master title style</a:t>
            </a:r>
            <a:endParaRPr lang="en-HK"/>
          </a:p>
        </p:txBody>
      </p:sp>
      <p:sp>
        <p:nvSpPr>
          <p:cNvPr id="3" name="Vertical Text Placeholder 2">
            <a:extLst>
              <a:ext uri="{FF2B5EF4-FFF2-40B4-BE49-F238E27FC236}">
                <a16:creationId xmlns:a16="http://schemas.microsoft.com/office/drawing/2014/main" id="{26FE739E-EE95-4D6A-B064-57E3F80096A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FC7E9635-2499-46ED-9B41-D2866045294E}"/>
              </a:ext>
            </a:extLst>
          </p:cNvPr>
          <p:cNvSpPr>
            <a:spLocks noGrp="1"/>
          </p:cNvSpPr>
          <p:nvPr>
            <p:ph type="dt" sz="half" idx="10"/>
          </p:nvPr>
        </p:nvSpPr>
        <p:spPr/>
        <p:txBody>
          <a:bodyPr/>
          <a:lstStyle/>
          <a:p>
            <a:fld id="{8690C9C7-E133-4ECD-8E8F-6EC556141DCA}" type="datetimeFigureOut">
              <a:rPr lang="en-HK" smtClean="0"/>
              <a:pPr/>
              <a:t>4/10/2019</a:t>
            </a:fld>
            <a:endParaRPr lang="en-HK"/>
          </a:p>
        </p:txBody>
      </p:sp>
      <p:sp>
        <p:nvSpPr>
          <p:cNvPr id="5" name="Footer Placeholder 4">
            <a:extLst>
              <a:ext uri="{FF2B5EF4-FFF2-40B4-BE49-F238E27FC236}">
                <a16:creationId xmlns:a16="http://schemas.microsoft.com/office/drawing/2014/main" id="{9F93AE48-EA05-4716-A7F7-4DFBD85BFD27}"/>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32D034F4-6DFD-49DD-A230-C5BB196C9D4E}"/>
              </a:ext>
            </a:extLst>
          </p:cNvPr>
          <p:cNvSpPr>
            <a:spLocks noGrp="1"/>
          </p:cNvSpPr>
          <p:nvPr>
            <p:ph type="sldNum" sz="quarter" idx="12"/>
          </p:nvPr>
        </p:nvSpPr>
        <p:spPr/>
        <p:txBody>
          <a:bodyPr/>
          <a:lstStyle/>
          <a:p>
            <a:fld id="{283DAFFB-C682-4523-9676-C00CA3FD8E4A}" type="slidenum">
              <a:rPr lang="en-HK" smtClean="0"/>
              <a:pPr/>
              <a:t>‹#›</a:t>
            </a:fld>
            <a:endParaRPr lang="en-HK"/>
          </a:p>
        </p:txBody>
      </p:sp>
    </p:spTree>
    <p:extLst>
      <p:ext uri="{BB962C8B-B14F-4D97-AF65-F5344CB8AC3E}">
        <p14:creationId xmlns:p14="http://schemas.microsoft.com/office/powerpoint/2010/main" val="29234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ED3CFB-11AB-4A48-A87D-99FA6574A5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HK"/>
          </a:p>
        </p:txBody>
      </p:sp>
      <p:sp>
        <p:nvSpPr>
          <p:cNvPr id="3" name="Vertical Text Placeholder 2">
            <a:extLst>
              <a:ext uri="{FF2B5EF4-FFF2-40B4-BE49-F238E27FC236}">
                <a16:creationId xmlns:a16="http://schemas.microsoft.com/office/drawing/2014/main" id="{07501942-ACD3-41D9-8532-C9C4FA5AC2D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00402573-52FF-4625-8ED7-F4DF956F2345}"/>
              </a:ext>
            </a:extLst>
          </p:cNvPr>
          <p:cNvSpPr>
            <a:spLocks noGrp="1"/>
          </p:cNvSpPr>
          <p:nvPr>
            <p:ph type="dt" sz="half" idx="10"/>
          </p:nvPr>
        </p:nvSpPr>
        <p:spPr/>
        <p:txBody>
          <a:bodyPr/>
          <a:lstStyle/>
          <a:p>
            <a:fld id="{8690C9C7-E133-4ECD-8E8F-6EC556141DCA}" type="datetimeFigureOut">
              <a:rPr lang="en-HK" smtClean="0"/>
              <a:pPr/>
              <a:t>4/10/2019</a:t>
            </a:fld>
            <a:endParaRPr lang="en-HK"/>
          </a:p>
        </p:txBody>
      </p:sp>
      <p:sp>
        <p:nvSpPr>
          <p:cNvPr id="5" name="Footer Placeholder 4">
            <a:extLst>
              <a:ext uri="{FF2B5EF4-FFF2-40B4-BE49-F238E27FC236}">
                <a16:creationId xmlns:a16="http://schemas.microsoft.com/office/drawing/2014/main" id="{4C4D518A-FE1A-4749-9FB5-3462FFB2B5CC}"/>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24E0A63B-7750-40E7-89D3-FD06D3D74C11}"/>
              </a:ext>
            </a:extLst>
          </p:cNvPr>
          <p:cNvSpPr>
            <a:spLocks noGrp="1"/>
          </p:cNvSpPr>
          <p:nvPr>
            <p:ph type="sldNum" sz="quarter" idx="12"/>
          </p:nvPr>
        </p:nvSpPr>
        <p:spPr/>
        <p:txBody>
          <a:bodyPr/>
          <a:lstStyle/>
          <a:p>
            <a:fld id="{283DAFFB-C682-4523-9676-C00CA3FD8E4A}" type="slidenum">
              <a:rPr lang="en-HK" smtClean="0"/>
              <a:pPr/>
              <a:t>‹#›</a:t>
            </a:fld>
            <a:endParaRPr lang="en-HK"/>
          </a:p>
        </p:txBody>
      </p:sp>
    </p:spTree>
    <p:extLst>
      <p:ext uri="{BB962C8B-B14F-4D97-AF65-F5344CB8AC3E}">
        <p14:creationId xmlns:p14="http://schemas.microsoft.com/office/powerpoint/2010/main" val="30036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68130-9606-4E10-BE98-5F135E277ECC}"/>
              </a:ext>
            </a:extLst>
          </p:cNvPr>
          <p:cNvSpPr>
            <a:spLocks noGrp="1"/>
          </p:cNvSpPr>
          <p:nvPr>
            <p:ph type="title"/>
          </p:nvPr>
        </p:nvSpPr>
        <p:spPr/>
        <p:txBody>
          <a:bodyPr/>
          <a:lstStyle/>
          <a:p>
            <a:r>
              <a:rPr lang="en-US"/>
              <a:t>Click to edit Master title style</a:t>
            </a:r>
            <a:endParaRPr lang="en-HK"/>
          </a:p>
        </p:txBody>
      </p:sp>
      <p:sp>
        <p:nvSpPr>
          <p:cNvPr id="3" name="Content Placeholder 2">
            <a:extLst>
              <a:ext uri="{FF2B5EF4-FFF2-40B4-BE49-F238E27FC236}">
                <a16:creationId xmlns:a16="http://schemas.microsoft.com/office/drawing/2014/main" id="{E566D69C-6A91-4BF5-9697-F718039886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543B3EAE-8082-48BB-9083-0369859ED65E}"/>
              </a:ext>
            </a:extLst>
          </p:cNvPr>
          <p:cNvSpPr>
            <a:spLocks noGrp="1"/>
          </p:cNvSpPr>
          <p:nvPr>
            <p:ph type="dt" sz="half" idx="10"/>
          </p:nvPr>
        </p:nvSpPr>
        <p:spPr/>
        <p:txBody>
          <a:bodyPr/>
          <a:lstStyle/>
          <a:p>
            <a:fld id="{8690C9C7-E133-4ECD-8E8F-6EC556141DCA}" type="datetimeFigureOut">
              <a:rPr lang="en-HK" smtClean="0"/>
              <a:pPr/>
              <a:t>4/10/2019</a:t>
            </a:fld>
            <a:endParaRPr lang="en-HK"/>
          </a:p>
        </p:txBody>
      </p:sp>
      <p:sp>
        <p:nvSpPr>
          <p:cNvPr id="5" name="Footer Placeholder 4">
            <a:extLst>
              <a:ext uri="{FF2B5EF4-FFF2-40B4-BE49-F238E27FC236}">
                <a16:creationId xmlns:a16="http://schemas.microsoft.com/office/drawing/2014/main" id="{04D25C04-22BF-466E-A091-F36B1F4EFE4B}"/>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F52F9DAE-85C8-4650-8876-911A59607798}"/>
              </a:ext>
            </a:extLst>
          </p:cNvPr>
          <p:cNvSpPr>
            <a:spLocks noGrp="1"/>
          </p:cNvSpPr>
          <p:nvPr>
            <p:ph type="sldNum" sz="quarter" idx="12"/>
          </p:nvPr>
        </p:nvSpPr>
        <p:spPr/>
        <p:txBody>
          <a:bodyPr/>
          <a:lstStyle/>
          <a:p>
            <a:fld id="{283DAFFB-C682-4523-9676-C00CA3FD8E4A}" type="slidenum">
              <a:rPr lang="en-HK" smtClean="0"/>
              <a:pPr/>
              <a:t>‹#›</a:t>
            </a:fld>
            <a:endParaRPr lang="en-HK"/>
          </a:p>
        </p:txBody>
      </p:sp>
    </p:spTree>
    <p:extLst>
      <p:ext uri="{BB962C8B-B14F-4D97-AF65-F5344CB8AC3E}">
        <p14:creationId xmlns:p14="http://schemas.microsoft.com/office/powerpoint/2010/main" val="389326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B21B8-EEA9-404A-8BE3-04A0992846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HK"/>
          </a:p>
        </p:txBody>
      </p:sp>
      <p:sp>
        <p:nvSpPr>
          <p:cNvPr id="3" name="Text Placeholder 2">
            <a:extLst>
              <a:ext uri="{FF2B5EF4-FFF2-40B4-BE49-F238E27FC236}">
                <a16:creationId xmlns:a16="http://schemas.microsoft.com/office/drawing/2014/main" id="{0CA4B613-CA54-442D-8E52-6DC6F6C9B1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B575E93-64CC-4FEF-8A01-743AE179288D}"/>
              </a:ext>
            </a:extLst>
          </p:cNvPr>
          <p:cNvSpPr>
            <a:spLocks noGrp="1"/>
          </p:cNvSpPr>
          <p:nvPr>
            <p:ph type="dt" sz="half" idx="10"/>
          </p:nvPr>
        </p:nvSpPr>
        <p:spPr/>
        <p:txBody>
          <a:bodyPr/>
          <a:lstStyle/>
          <a:p>
            <a:fld id="{8690C9C7-E133-4ECD-8E8F-6EC556141DCA}" type="datetimeFigureOut">
              <a:rPr lang="en-HK" smtClean="0"/>
              <a:pPr/>
              <a:t>4/10/2019</a:t>
            </a:fld>
            <a:endParaRPr lang="en-HK"/>
          </a:p>
        </p:txBody>
      </p:sp>
      <p:sp>
        <p:nvSpPr>
          <p:cNvPr id="5" name="Footer Placeholder 4">
            <a:extLst>
              <a:ext uri="{FF2B5EF4-FFF2-40B4-BE49-F238E27FC236}">
                <a16:creationId xmlns:a16="http://schemas.microsoft.com/office/drawing/2014/main" id="{ECDB2A39-1A27-469B-A7FE-16BDF816FBF6}"/>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E05BE0D1-FC88-497A-8D4B-989655A6B574}"/>
              </a:ext>
            </a:extLst>
          </p:cNvPr>
          <p:cNvSpPr>
            <a:spLocks noGrp="1"/>
          </p:cNvSpPr>
          <p:nvPr>
            <p:ph type="sldNum" sz="quarter" idx="12"/>
          </p:nvPr>
        </p:nvSpPr>
        <p:spPr/>
        <p:txBody>
          <a:bodyPr/>
          <a:lstStyle/>
          <a:p>
            <a:fld id="{283DAFFB-C682-4523-9676-C00CA3FD8E4A}" type="slidenum">
              <a:rPr lang="en-HK" smtClean="0"/>
              <a:pPr/>
              <a:t>‹#›</a:t>
            </a:fld>
            <a:endParaRPr lang="en-HK"/>
          </a:p>
        </p:txBody>
      </p:sp>
    </p:spTree>
    <p:extLst>
      <p:ext uri="{BB962C8B-B14F-4D97-AF65-F5344CB8AC3E}">
        <p14:creationId xmlns:p14="http://schemas.microsoft.com/office/powerpoint/2010/main" val="3267388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F3863-BEB3-4F4D-8C17-0779D2D59301}"/>
              </a:ext>
            </a:extLst>
          </p:cNvPr>
          <p:cNvSpPr>
            <a:spLocks noGrp="1"/>
          </p:cNvSpPr>
          <p:nvPr>
            <p:ph type="title"/>
          </p:nvPr>
        </p:nvSpPr>
        <p:spPr/>
        <p:txBody>
          <a:bodyPr/>
          <a:lstStyle/>
          <a:p>
            <a:r>
              <a:rPr lang="en-US"/>
              <a:t>Click to edit Master title style</a:t>
            </a:r>
            <a:endParaRPr lang="en-HK"/>
          </a:p>
        </p:txBody>
      </p:sp>
      <p:sp>
        <p:nvSpPr>
          <p:cNvPr id="3" name="Content Placeholder 2">
            <a:extLst>
              <a:ext uri="{FF2B5EF4-FFF2-40B4-BE49-F238E27FC236}">
                <a16:creationId xmlns:a16="http://schemas.microsoft.com/office/drawing/2014/main" id="{607BD1A5-9911-491F-9E11-3BAEF2A6CB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Content Placeholder 3">
            <a:extLst>
              <a:ext uri="{FF2B5EF4-FFF2-40B4-BE49-F238E27FC236}">
                <a16:creationId xmlns:a16="http://schemas.microsoft.com/office/drawing/2014/main" id="{C22AB1B1-5704-4359-8517-2940C114540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5" name="Date Placeholder 4">
            <a:extLst>
              <a:ext uri="{FF2B5EF4-FFF2-40B4-BE49-F238E27FC236}">
                <a16:creationId xmlns:a16="http://schemas.microsoft.com/office/drawing/2014/main" id="{785C18E2-6C6F-4688-911B-8EFB8BF0D399}"/>
              </a:ext>
            </a:extLst>
          </p:cNvPr>
          <p:cNvSpPr>
            <a:spLocks noGrp="1"/>
          </p:cNvSpPr>
          <p:nvPr>
            <p:ph type="dt" sz="half" idx="10"/>
          </p:nvPr>
        </p:nvSpPr>
        <p:spPr/>
        <p:txBody>
          <a:bodyPr/>
          <a:lstStyle/>
          <a:p>
            <a:fld id="{8690C9C7-E133-4ECD-8E8F-6EC556141DCA}" type="datetimeFigureOut">
              <a:rPr lang="en-HK" smtClean="0"/>
              <a:pPr/>
              <a:t>4/10/2019</a:t>
            </a:fld>
            <a:endParaRPr lang="en-HK"/>
          </a:p>
        </p:txBody>
      </p:sp>
      <p:sp>
        <p:nvSpPr>
          <p:cNvPr id="6" name="Footer Placeholder 5">
            <a:extLst>
              <a:ext uri="{FF2B5EF4-FFF2-40B4-BE49-F238E27FC236}">
                <a16:creationId xmlns:a16="http://schemas.microsoft.com/office/drawing/2014/main" id="{D24C4054-F71F-45E5-8939-9247F8AB4052}"/>
              </a:ext>
            </a:extLst>
          </p:cNvPr>
          <p:cNvSpPr>
            <a:spLocks noGrp="1"/>
          </p:cNvSpPr>
          <p:nvPr>
            <p:ph type="ftr" sz="quarter" idx="11"/>
          </p:nvPr>
        </p:nvSpPr>
        <p:spPr/>
        <p:txBody>
          <a:bodyPr/>
          <a:lstStyle/>
          <a:p>
            <a:endParaRPr lang="en-HK"/>
          </a:p>
        </p:txBody>
      </p:sp>
      <p:sp>
        <p:nvSpPr>
          <p:cNvPr id="7" name="Slide Number Placeholder 6">
            <a:extLst>
              <a:ext uri="{FF2B5EF4-FFF2-40B4-BE49-F238E27FC236}">
                <a16:creationId xmlns:a16="http://schemas.microsoft.com/office/drawing/2014/main" id="{107DE65E-0B6A-4B1A-B7C9-F5D8A8E340C9}"/>
              </a:ext>
            </a:extLst>
          </p:cNvPr>
          <p:cNvSpPr>
            <a:spLocks noGrp="1"/>
          </p:cNvSpPr>
          <p:nvPr>
            <p:ph type="sldNum" sz="quarter" idx="12"/>
          </p:nvPr>
        </p:nvSpPr>
        <p:spPr/>
        <p:txBody>
          <a:bodyPr/>
          <a:lstStyle/>
          <a:p>
            <a:fld id="{283DAFFB-C682-4523-9676-C00CA3FD8E4A}" type="slidenum">
              <a:rPr lang="en-HK" smtClean="0"/>
              <a:pPr/>
              <a:t>‹#›</a:t>
            </a:fld>
            <a:endParaRPr lang="en-HK"/>
          </a:p>
        </p:txBody>
      </p:sp>
    </p:spTree>
    <p:extLst>
      <p:ext uri="{BB962C8B-B14F-4D97-AF65-F5344CB8AC3E}">
        <p14:creationId xmlns:p14="http://schemas.microsoft.com/office/powerpoint/2010/main" val="844942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296F0-DBEB-4C9A-B34A-1F85B4891BF1}"/>
              </a:ext>
            </a:extLst>
          </p:cNvPr>
          <p:cNvSpPr>
            <a:spLocks noGrp="1"/>
          </p:cNvSpPr>
          <p:nvPr>
            <p:ph type="title"/>
          </p:nvPr>
        </p:nvSpPr>
        <p:spPr>
          <a:xfrm>
            <a:off x="839788" y="365125"/>
            <a:ext cx="10515600" cy="1325563"/>
          </a:xfrm>
        </p:spPr>
        <p:txBody>
          <a:bodyPr/>
          <a:lstStyle/>
          <a:p>
            <a:r>
              <a:rPr lang="en-US"/>
              <a:t>Click to edit Master title style</a:t>
            </a:r>
            <a:endParaRPr lang="en-HK"/>
          </a:p>
        </p:txBody>
      </p:sp>
      <p:sp>
        <p:nvSpPr>
          <p:cNvPr id="3" name="Text Placeholder 2">
            <a:extLst>
              <a:ext uri="{FF2B5EF4-FFF2-40B4-BE49-F238E27FC236}">
                <a16:creationId xmlns:a16="http://schemas.microsoft.com/office/drawing/2014/main" id="{DC38E7F2-9E96-4EBD-A49B-6C989D8985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FB50177-8B22-4D46-96F1-F306FD617F8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5" name="Text Placeholder 4">
            <a:extLst>
              <a:ext uri="{FF2B5EF4-FFF2-40B4-BE49-F238E27FC236}">
                <a16:creationId xmlns:a16="http://schemas.microsoft.com/office/drawing/2014/main" id="{38954335-24F6-4A22-A286-9585771433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519F38-AFB0-4249-8666-0EBB2EC52C1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7" name="Date Placeholder 6">
            <a:extLst>
              <a:ext uri="{FF2B5EF4-FFF2-40B4-BE49-F238E27FC236}">
                <a16:creationId xmlns:a16="http://schemas.microsoft.com/office/drawing/2014/main" id="{F27FDCB7-043C-40E5-AF5E-F7ED59F9BC3C}"/>
              </a:ext>
            </a:extLst>
          </p:cNvPr>
          <p:cNvSpPr>
            <a:spLocks noGrp="1"/>
          </p:cNvSpPr>
          <p:nvPr>
            <p:ph type="dt" sz="half" idx="10"/>
          </p:nvPr>
        </p:nvSpPr>
        <p:spPr/>
        <p:txBody>
          <a:bodyPr/>
          <a:lstStyle/>
          <a:p>
            <a:fld id="{8690C9C7-E133-4ECD-8E8F-6EC556141DCA}" type="datetimeFigureOut">
              <a:rPr lang="en-HK" smtClean="0"/>
              <a:pPr/>
              <a:t>4/10/2019</a:t>
            </a:fld>
            <a:endParaRPr lang="en-HK"/>
          </a:p>
        </p:txBody>
      </p:sp>
      <p:sp>
        <p:nvSpPr>
          <p:cNvPr id="8" name="Footer Placeholder 7">
            <a:extLst>
              <a:ext uri="{FF2B5EF4-FFF2-40B4-BE49-F238E27FC236}">
                <a16:creationId xmlns:a16="http://schemas.microsoft.com/office/drawing/2014/main" id="{7C005C76-BEE5-442C-8E65-F86C39E61C7F}"/>
              </a:ext>
            </a:extLst>
          </p:cNvPr>
          <p:cNvSpPr>
            <a:spLocks noGrp="1"/>
          </p:cNvSpPr>
          <p:nvPr>
            <p:ph type="ftr" sz="quarter" idx="11"/>
          </p:nvPr>
        </p:nvSpPr>
        <p:spPr/>
        <p:txBody>
          <a:bodyPr/>
          <a:lstStyle/>
          <a:p>
            <a:endParaRPr lang="en-HK"/>
          </a:p>
        </p:txBody>
      </p:sp>
      <p:sp>
        <p:nvSpPr>
          <p:cNvPr id="9" name="Slide Number Placeholder 8">
            <a:extLst>
              <a:ext uri="{FF2B5EF4-FFF2-40B4-BE49-F238E27FC236}">
                <a16:creationId xmlns:a16="http://schemas.microsoft.com/office/drawing/2014/main" id="{7DD0E892-B631-4BF9-B688-86C8B8E3783B}"/>
              </a:ext>
            </a:extLst>
          </p:cNvPr>
          <p:cNvSpPr>
            <a:spLocks noGrp="1"/>
          </p:cNvSpPr>
          <p:nvPr>
            <p:ph type="sldNum" sz="quarter" idx="12"/>
          </p:nvPr>
        </p:nvSpPr>
        <p:spPr/>
        <p:txBody>
          <a:bodyPr/>
          <a:lstStyle/>
          <a:p>
            <a:fld id="{283DAFFB-C682-4523-9676-C00CA3FD8E4A}" type="slidenum">
              <a:rPr lang="en-HK" smtClean="0"/>
              <a:pPr/>
              <a:t>‹#›</a:t>
            </a:fld>
            <a:endParaRPr lang="en-HK"/>
          </a:p>
        </p:txBody>
      </p:sp>
    </p:spTree>
    <p:extLst>
      <p:ext uri="{BB962C8B-B14F-4D97-AF65-F5344CB8AC3E}">
        <p14:creationId xmlns:p14="http://schemas.microsoft.com/office/powerpoint/2010/main" val="2339182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B379D-9C09-4709-AB50-18C647DD4EE7}"/>
              </a:ext>
            </a:extLst>
          </p:cNvPr>
          <p:cNvSpPr>
            <a:spLocks noGrp="1"/>
          </p:cNvSpPr>
          <p:nvPr>
            <p:ph type="title"/>
          </p:nvPr>
        </p:nvSpPr>
        <p:spPr/>
        <p:txBody>
          <a:bodyPr/>
          <a:lstStyle/>
          <a:p>
            <a:r>
              <a:rPr lang="en-US"/>
              <a:t>Click to edit Master title style</a:t>
            </a:r>
            <a:endParaRPr lang="en-HK"/>
          </a:p>
        </p:txBody>
      </p:sp>
      <p:sp>
        <p:nvSpPr>
          <p:cNvPr id="3" name="Date Placeholder 2">
            <a:extLst>
              <a:ext uri="{FF2B5EF4-FFF2-40B4-BE49-F238E27FC236}">
                <a16:creationId xmlns:a16="http://schemas.microsoft.com/office/drawing/2014/main" id="{9A122460-8E24-4D1B-8F3A-8BC4427E97BC}"/>
              </a:ext>
            </a:extLst>
          </p:cNvPr>
          <p:cNvSpPr>
            <a:spLocks noGrp="1"/>
          </p:cNvSpPr>
          <p:nvPr>
            <p:ph type="dt" sz="half" idx="10"/>
          </p:nvPr>
        </p:nvSpPr>
        <p:spPr/>
        <p:txBody>
          <a:bodyPr/>
          <a:lstStyle/>
          <a:p>
            <a:fld id="{8690C9C7-E133-4ECD-8E8F-6EC556141DCA}" type="datetimeFigureOut">
              <a:rPr lang="en-HK" smtClean="0"/>
              <a:pPr/>
              <a:t>4/10/2019</a:t>
            </a:fld>
            <a:endParaRPr lang="en-HK"/>
          </a:p>
        </p:txBody>
      </p:sp>
      <p:sp>
        <p:nvSpPr>
          <p:cNvPr id="4" name="Footer Placeholder 3">
            <a:extLst>
              <a:ext uri="{FF2B5EF4-FFF2-40B4-BE49-F238E27FC236}">
                <a16:creationId xmlns:a16="http://schemas.microsoft.com/office/drawing/2014/main" id="{0BEFA793-677D-49E9-94A1-2783E4C7B6A3}"/>
              </a:ext>
            </a:extLst>
          </p:cNvPr>
          <p:cNvSpPr>
            <a:spLocks noGrp="1"/>
          </p:cNvSpPr>
          <p:nvPr>
            <p:ph type="ftr" sz="quarter" idx="11"/>
          </p:nvPr>
        </p:nvSpPr>
        <p:spPr/>
        <p:txBody>
          <a:bodyPr/>
          <a:lstStyle/>
          <a:p>
            <a:endParaRPr lang="en-HK"/>
          </a:p>
        </p:txBody>
      </p:sp>
      <p:sp>
        <p:nvSpPr>
          <p:cNvPr id="5" name="Slide Number Placeholder 4">
            <a:extLst>
              <a:ext uri="{FF2B5EF4-FFF2-40B4-BE49-F238E27FC236}">
                <a16:creationId xmlns:a16="http://schemas.microsoft.com/office/drawing/2014/main" id="{6ED8029C-5A6C-448F-B0AA-6FF3661CB616}"/>
              </a:ext>
            </a:extLst>
          </p:cNvPr>
          <p:cNvSpPr>
            <a:spLocks noGrp="1"/>
          </p:cNvSpPr>
          <p:nvPr>
            <p:ph type="sldNum" sz="quarter" idx="12"/>
          </p:nvPr>
        </p:nvSpPr>
        <p:spPr/>
        <p:txBody>
          <a:bodyPr/>
          <a:lstStyle/>
          <a:p>
            <a:fld id="{283DAFFB-C682-4523-9676-C00CA3FD8E4A}" type="slidenum">
              <a:rPr lang="en-HK" smtClean="0"/>
              <a:pPr/>
              <a:t>‹#›</a:t>
            </a:fld>
            <a:endParaRPr lang="en-HK"/>
          </a:p>
        </p:txBody>
      </p:sp>
    </p:spTree>
    <p:extLst>
      <p:ext uri="{BB962C8B-B14F-4D97-AF65-F5344CB8AC3E}">
        <p14:creationId xmlns:p14="http://schemas.microsoft.com/office/powerpoint/2010/main" val="3249292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AE0FFE-9ECA-42DB-BAA9-11E94774109E}"/>
              </a:ext>
            </a:extLst>
          </p:cNvPr>
          <p:cNvSpPr>
            <a:spLocks noGrp="1"/>
          </p:cNvSpPr>
          <p:nvPr>
            <p:ph type="dt" sz="half" idx="10"/>
          </p:nvPr>
        </p:nvSpPr>
        <p:spPr/>
        <p:txBody>
          <a:bodyPr/>
          <a:lstStyle/>
          <a:p>
            <a:fld id="{8690C9C7-E133-4ECD-8E8F-6EC556141DCA}" type="datetimeFigureOut">
              <a:rPr lang="en-HK" smtClean="0"/>
              <a:pPr/>
              <a:t>4/10/2019</a:t>
            </a:fld>
            <a:endParaRPr lang="en-HK"/>
          </a:p>
        </p:txBody>
      </p:sp>
      <p:sp>
        <p:nvSpPr>
          <p:cNvPr id="3" name="Footer Placeholder 2">
            <a:extLst>
              <a:ext uri="{FF2B5EF4-FFF2-40B4-BE49-F238E27FC236}">
                <a16:creationId xmlns:a16="http://schemas.microsoft.com/office/drawing/2014/main" id="{1E14B02F-CB12-4735-B381-85A6A3269D36}"/>
              </a:ext>
            </a:extLst>
          </p:cNvPr>
          <p:cNvSpPr>
            <a:spLocks noGrp="1"/>
          </p:cNvSpPr>
          <p:nvPr>
            <p:ph type="ftr" sz="quarter" idx="11"/>
          </p:nvPr>
        </p:nvSpPr>
        <p:spPr/>
        <p:txBody>
          <a:bodyPr/>
          <a:lstStyle/>
          <a:p>
            <a:endParaRPr lang="en-HK"/>
          </a:p>
        </p:txBody>
      </p:sp>
      <p:sp>
        <p:nvSpPr>
          <p:cNvPr id="4" name="Slide Number Placeholder 3">
            <a:extLst>
              <a:ext uri="{FF2B5EF4-FFF2-40B4-BE49-F238E27FC236}">
                <a16:creationId xmlns:a16="http://schemas.microsoft.com/office/drawing/2014/main" id="{CFC9E341-2ACB-458B-AD42-4B3E77296E18}"/>
              </a:ext>
            </a:extLst>
          </p:cNvPr>
          <p:cNvSpPr>
            <a:spLocks noGrp="1"/>
          </p:cNvSpPr>
          <p:nvPr>
            <p:ph type="sldNum" sz="quarter" idx="12"/>
          </p:nvPr>
        </p:nvSpPr>
        <p:spPr/>
        <p:txBody>
          <a:bodyPr/>
          <a:lstStyle/>
          <a:p>
            <a:fld id="{283DAFFB-C682-4523-9676-C00CA3FD8E4A}" type="slidenum">
              <a:rPr lang="en-HK" smtClean="0"/>
              <a:pPr/>
              <a:t>‹#›</a:t>
            </a:fld>
            <a:endParaRPr lang="en-HK"/>
          </a:p>
        </p:txBody>
      </p:sp>
    </p:spTree>
    <p:extLst>
      <p:ext uri="{BB962C8B-B14F-4D97-AF65-F5344CB8AC3E}">
        <p14:creationId xmlns:p14="http://schemas.microsoft.com/office/powerpoint/2010/main" val="4254245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9791F-0514-41A7-838C-F0451F8139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HK"/>
          </a:p>
        </p:txBody>
      </p:sp>
      <p:sp>
        <p:nvSpPr>
          <p:cNvPr id="3" name="Content Placeholder 2">
            <a:extLst>
              <a:ext uri="{FF2B5EF4-FFF2-40B4-BE49-F238E27FC236}">
                <a16:creationId xmlns:a16="http://schemas.microsoft.com/office/drawing/2014/main" id="{539D69D8-F48F-4698-8DDF-F41FEC9DC2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Text Placeholder 3">
            <a:extLst>
              <a:ext uri="{FF2B5EF4-FFF2-40B4-BE49-F238E27FC236}">
                <a16:creationId xmlns:a16="http://schemas.microsoft.com/office/drawing/2014/main" id="{E1D821CD-8A7E-46CE-B6DF-A6F07488B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20A68E-99C5-4DEB-AA57-157775686837}"/>
              </a:ext>
            </a:extLst>
          </p:cNvPr>
          <p:cNvSpPr>
            <a:spLocks noGrp="1"/>
          </p:cNvSpPr>
          <p:nvPr>
            <p:ph type="dt" sz="half" idx="10"/>
          </p:nvPr>
        </p:nvSpPr>
        <p:spPr/>
        <p:txBody>
          <a:bodyPr/>
          <a:lstStyle/>
          <a:p>
            <a:fld id="{8690C9C7-E133-4ECD-8E8F-6EC556141DCA}" type="datetimeFigureOut">
              <a:rPr lang="en-HK" smtClean="0"/>
              <a:pPr/>
              <a:t>4/10/2019</a:t>
            </a:fld>
            <a:endParaRPr lang="en-HK"/>
          </a:p>
        </p:txBody>
      </p:sp>
      <p:sp>
        <p:nvSpPr>
          <p:cNvPr id="6" name="Footer Placeholder 5">
            <a:extLst>
              <a:ext uri="{FF2B5EF4-FFF2-40B4-BE49-F238E27FC236}">
                <a16:creationId xmlns:a16="http://schemas.microsoft.com/office/drawing/2014/main" id="{DDA6320B-9973-4FCA-B7E6-7D038DF5027A}"/>
              </a:ext>
            </a:extLst>
          </p:cNvPr>
          <p:cNvSpPr>
            <a:spLocks noGrp="1"/>
          </p:cNvSpPr>
          <p:nvPr>
            <p:ph type="ftr" sz="quarter" idx="11"/>
          </p:nvPr>
        </p:nvSpPr>
        <p:spPr/>
        <p:txBody>
          <a:bodyPr/>
          <a:lstStyle/>
          <a:p>
            <a:endParaRPr lang="en-HK"/>
          </a:p>
        </p:txBody>
      </p:sp>
      <p:sp>
        <p:nvSpPr>
          <p:cNvPr id="7" name="Slide Number Placeholder 6">
            <a:extLst>
              <a:ext uri="{FF2B5EF4-FFF2-40B4-BE49-F238E27FC236}">
                <a16:creationId xmlns:a16="http://schemas.microsoft.com/office/drawing/2014/main" id="{0A77DD33-CEC2-4C52-9965-A271965CD163}"/>
              </a:ext>
            </a:extLst>
          </p:cNvPr>
          <p:cNvSpPr>
            <a:spLocks noGrp="1"/>
          </p:cNvSpPr>
          <p:nvPr>
            <p:ph type="sldNum" sz="quarter" idx="12"/>
          </p:nvPr>
        </p:nvSpPr>
        <p:spPr/>
        <p:txBody>
          <a:bodyPr/>
          <a:lstStyle/>
          <a:p>
            <a:fld id="{283DAFFB-C682-4523-9676-C00CA3FD8E4A}" type="slidenum">
              <a:rPr lang="en-HK" smtClean="0"/>
              <a:pPr/>
              <a:t>‹#›</a:t>
            </a:fld>
            <a:endParaRPr lang="en-HK"/>
          </a:p>
        </p:txBody>
      </p:sp>
    </p:spTree>
    <p:extLst>
      <p:ext uri="{BB962C8B-B14F-4D97-AF65-F5344CB8AC3E}">
        <p14:creationId xmlns:p14="http://schemas.microsoft.com/office/powerpoint/2010/main" val="3883373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6825-7ED7-48AA-8CB8-55FDB460AA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HK"/>
          </a:p>
        </p:txBody>
      </p:sp>
      <p:sp>
        <p:nvSpPr>
          <p:cNvPr id="3" name="Picture Placeholder 2">
            <a:extLst>
              <a:ext uri="{FF2B5EF4-FFF2-40B4-BE49-F238E27FC236}">
                <a16:creationId xmlns:a16="http://schemas.microsoft.com/office/drawing/2014/main" id="{39B4374B-E536-42E7-98A5-16BD39A261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HK"/>
          </a:p>
        </p:txBody>
      </p:sp>
      <p:sp>
        <p:nvSpPr>
          <p:cNvPr id="4" name="Text Placeholder 3">
            <a:extLst>
              <a:ext uri="{FF2B5EF4-FFF2-40B4-BE49-F238E27FC236}">
                <a16:creationId xmlns:a16="http://schemas.microsoft.com/office/drawing/2014/main" id="{823847F4-8B40-4E27-AAB4-2C8AE5A57D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B0244D-65FC-4F39-8D9F-14B1FC431543}"/>
              </a:ext>
            </a:extLst>
          </p:cNvPr>
          <p:cNvSpPr>
            <a:spLocks noGrp="1"/>
          </p:cNvSpPr>
          <p:nvPr>
            <p:ph type="dt" sz="half" idx="10"/>
          </p:nvPr>
        </p:nvSpPr>
        <p:spPr/>
        <p:txBody>
          <a:bodyPr/>
          <a:lstStyle/>
          <a:p>
            <a:fld id="{8690C9C7-E133-4ECD-8E8F-6EC556141DCA}" type="datetimeFigureOut">
              <a:rPr lang="en-HK" smtClean="0"/>
              <a:pPr/>
              <a:t>4/10/2019</a:t>
            </a:fld>
            <a:endParaRPr lang="en-HK"/>
          </a:p>
        </p:txBody>
      </p:sp>
      <p:sp>
        <p:nvSpPr>
          <p:cNvPr id="6" name="Footer Placeholder 5">
            <a:extLst>
              <a:ext uri="{FF2B5EF4-FFF2-40B4-BE49-F238E27FC236}">
                <a16:creationId xmlns:a16="http://schemas.microsoft.com/office/drawing/2014/main" id="{582BE264-4666-43E0-BF3C-95E65238617F}"/>
              </a:ext>
            </a:extLst>
          </p:cNvPr>
          <p:cNvSpPr>
            <a:spLocks noGrp="1"/>
          </p:cNvSpPr>
          <p:nvPr>
            <p:ph type="ftr" sz="quarter" idx="11"/>
          </p:nvPr>
        </p:nvSpPr>
        <p:spPr/>
        <p:txBody>
          <a:bodyPr/>
          <a:lstStyle/>
          <a:p>
            <a:endParaRPr lang="en-HK"/>
          </a:p>
        </p:txBody>
      </p:sp>
      <p:sp>
        <p:nvSpPr>
          <p:cNvPr id="7" name="Slide Number Placeholder 6">
            <a:extLst>
              <a:ext uri="{FF2B5EF4-FFF2-40B4-BE49-F238E27FC236}">
                <a16:creationId xmlns:a16="http://schemas.microsoft.com/office/drawing/2014/main" id="{D9B2F7E1-4A09-457F-BE6F-2F94CF9744B0}"/>
              </a:ext>
            </a:extLst>
          </p:cNvPr>
          <p:cNvSpPr>
            <a:spLocks noGrp="1"/>
          </p:cNvSpPr>
          <p:nvPr>
            <p:ph type="sldNum" sz="quarter" idx="12"/>
          </p:nvPr>
        </p:nvSpPr>
        <p:spPr/>
        <p:txBody>
          <a:bodyPr/>
          <a:lstStyle/>
          <a:p>
            <a:fld id="{283DAFFB-C682-4523-9676-C00CA3FD8E4A}" type="slidenum">
              <a:rPr lang="en-HK" smtClean="0"/>
              <a:pPr/>
              <a:t>‹#›</a:t>
            </a:fld>
            <a:endParaRPr lang="en-HK"/>
          </a:p>
        </p:txBody>
      </p:sp>
    </p:spTree>
    <p:extLst>
      <p:ext uri="{BB962C8B-B14F-4D97-AF65-F5344CB8AC3E}">
        <p14:creationId xmlns:p14="http://schemas.microsoft.com/office/powerpoint/2010/main" val="4069598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559281-FE58-42D1-AB24-AA99FC43BC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HK"/>
          </a:p>
        </p:txBody>
      </p:sp>
      <p:sp>
        <p:nvSpPr>
          <p:cNvPr id="3" name="Text Placeholder 2">
            <a:extLst>
              <a:ext uri="{FF2B5EF4-FFF2-40B4-BE49-F238E27FC236}">
                <a16:creationId xmlns:a16="http://schemas.microsoft.com/office/drawing/2014/main" id="{68DE7B61-E5E4-4A7A-9482-EFE7E29702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5B9F63F3-041A-430F-A4B2-1F6B031D40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0C9C7-E133-4ECD-8E8F-6EC556141DCA}" type="datetimeFigureOut">
              <a:rPr lang="en-HK" smtClean="0"/>
              <a:pPr/>
              <a:t>4/10/2019</a:t>
            </a:fld>
            <a:endParaRPr lang="en-HK"/>
          </a:p>
        </p:txBody>
      </p:sp>
      <p:sp>
        <p:nvSpPr>
          <p:cNvPr id="5" name="Footer Placeholder 4">
            <a:extLst>
              <a:ext uri="{FF2B5EF4-FFF2-40B4-BE49-F238E27FC236}">
                <a16:creationId xmlns:a16="http://schemas.microsoft.com/office/drawing/2014/main" id="{E4850B9A-6BCE-4B20-9316-314CE3ADCE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HK"/>
          </a:p>
        </p:txBody>
      </p:sp>
      <p:sp>
        <p:nvSpPr>
          <p:cNvPr id="6" name="Slide Number Placeholder 5">
            <a:extLst>
              <a:ext uri="{FF2B5EF4-FFF2-40B4-BE49-F238E27FC236}">
                <a16:creationId xmlns:a16="http://schemas.microsoft.com/office/drawing/2014/main" id="{F6DDC917-B348-4A3E-8FFA-0559BAA3B3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DAFFB-C682-4523-9676-C00CA3FD8E4A}" type="slidenum">
              <a:rPr lang="en-HK" smtClean="0"/>
              <a:pPr/>
              <a:t>‹#›</a:t>
            </a:fld>
            <a:endParaRPr lang="en-HK"/>
          </a:p>
        </p:txBody>
      </p:sp>
    </p:spTree>
    <p:extLst>
      <p:ext uri="{BB962C8B-B14F-4D97-AF65-F5344CB8AC3E}">
        <p14:creationId xmlns:p14="http://schemas.microsoft.com/office/powerpoint/2010/main" val="595791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2FCDA-7D1C-4D9E-8C37-75933BD2EE69}"/>
              </a:ext>
            </a:extLst>
          </p:cNvPr>
          <p:cNvSpPr>
            <a:spLocks noGrp="1"/>
          </p:cNvSpPr>
          <p:nvPr>
            <p:ph type="ctrTitle"/>
          </p:nvPr>
        </p:nvSpPr>
        <p:spPr>
          <a:xfrm>
            <a:off x="1524000" y="1122362"/>
            <a:ext cx="9144000" cy="2612609"/>
          </a:xfrm>
        </p:spPr>
        <p:txBody>
          <a:bodyPr/>
          <a:lstStyle/>
          <a:p>
            <a:pPr lvl="0">
              <a:spcBef>
                <a:spcPts val="1000"/>
              </a:spcBef>
            </a:pPr>
            <a:r>
              <a:rPr lang="en-GB" sz="3600" dirty="0">
                <a:solidFill>
                  <a:srgbClr val="FF0000"/>
                </a:solidFill>
                <a:latin typeface="Times New Roman" panose="02020603050405020304" pitchFamily="18" charset="0"/>
                <a:ea typeface="+mn-ea"/>
                <a:cs typeface="Times New Roman" panose="02020603050405020304" pitchFamily="18" charset="0"/>
              </a:rPr>
              <a:t>Chapter 1</a:t>
            </a:r>
            <a:br>
              <a:rPr lang="en-GB" sz="3600" dirty="0">
                <a:solidFill>
                  <a:srgbClr val="FF0000"/>
                </a:solidFill>
                <a:latin typeface="Times New Roman" panose="02020603050405020304" pitchFamily="18" charset="0"/>
                <a:ea typeface="+mn-ea"/>
                <a:cs typeface="Times New Roman" panose="02020603050405020304" pitchFamily="18" charset="0"/>
              </a:rPr>
            </a:br>
            <a:r>
              <a:rPr lang="en-HK" sz="3600" dirty="0">
                <a:solidFill>
                  <a:srgbClr val="FF0000"/>
                </a:solidFill>
                <a:latin typeface="Times New Roman" panose="02020603050405020304" pitchFamily="18" charset="0"/>
                <a:ea typeface="+mn-ea"/>
                <a:cs typeface="Times New Roman" panose="02020603050405020304" pitchFamily="18" charset="0"/>
              </a:rPr>
              <a:t/>
            </a:r>
            <a:br>
              <a:rPr lang="en-HK" sz="3600" dirty="0">
                <a:solidFill>
                  <a:srgbClr val="FF0000"/>
                </a:solidFill>
                <a:latin typeface="Times New Roman" panose="02020603050405020304" pitchFamily="18" charset="0"/>
                <a:ea typeface="+mn-ea"/>
                <a:cs typeface="Times New Roman" panose="02020603050405020304" pitchFamily="18" charset="0"/>
              </a:rPr>
            </a:br>
            <a:r>
              <a:rPr lang="en-GB" sz="4800" dirty="0">
                <a:latin typeface="Times New Roman" panose="02020603050405020304" pitchFamily="18" charset="0"/>
                <a:cs typeface="Times New Roman" panose="02020603050405020304" pitchFamily="18" charset="0"/>
              </a:rPr>
              <a:t>Why is injury prevention</a:t>
            </a:r>
            <a:br>
              <a:rPr lang="en-GB" sz="4800" dirty="0">
                <a:latin typeface="Times New Roman" panose="02020603050405020304" pitchFamily="18" charset="0"/>
                <a:cs typeface="Times New Roman" panose="02020603050405020304" pitchFamily="18" charset="0"/>
              </a:rPr>
            </a:br>
            <a:r>
              <a:rPr lang="en-GB" sz="4800" dirty="0">
                <a:latin typeface="Times New Roman" panose="02020603050405020304" pitchFamily="18" charset="0"/>
                <a:cs typeface="Times New Roman" panose="02020603050405020304" pitchFamily="18" charset="0"/>
              </a:rPr>
              <a:t>in sports important?</a:t>
            </a:r>
            <a:endParaRPr lang="en-H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9235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70AAF8-A75A-4383-8F94-7EA2EFE8634A}"/>
              </a:ext>
            </a:extLst>
          </p:cNvPr>
          <p:cNvSpPr>
            <a:spLocks noGrp="1"/>
          </p:cNvSpPr>
          <p:nvPr>
            <p:ph idx="1"/>
          </p:nvPr>
        </p:nvSpPr>
        <p:spPr>
          <a:xfrm>
            <a:off x="901504" y="1253331"/>
            <a:ext cx="10515600" cy="4351338"/>
          </a:xfrm>
        </p:spPr>
        <p:txBody>
          <a:bodyPr>
            <a:normAutofit/>
          </a:bodyPr>
          <a:lstStyle/>
          <a:p>
            <a:pPr marL="0" lvl="0" indent="0" algn="ctr">
              <a:buNone/>
            </a:pPr>
            <a:r>
              <a:rPr lang="en-GB" sz="3600" dirty="0">
                <a:solidFill>
                  <a:srgbClr val="FF0000"/>
                </a:solidFill>
                <a:latin typeface="Times New Roman" panose="02020603050405020304" pitchFamily="18" charset="0"/>
                <a:cs typeface="Times New Roman" panose="02020603050405020304" pitchFamily="18" charset="0"/>
              </a:rPr>
              <a:t>Chapter 2</a:t>
            </a:r>
          </a:p>
          <a:p>
            <a:pPr marL="0" lvl="0" indent="0" algn="ctr">
              <a:buNone/>
            </a:pPr>
            <a:endParaRPr lang="en-HK" sz="3600"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GB" sz="4800" dirty="0">
                <a:latin typeface="Times New Roman" panose="02020603050405020304" pitchFamily="18" charset="0"/>
                <a:cs typeface="Times New Roman" panose="02020603050405020304" pitchFamily="18" charset="0"/>
              </a:rPr>
              <a:t>A systematic approach to sports injury prevention</a:t>
            </a:r>
          </a:p>
        </p:txBody>
      </p:sp>
    </p:spTree>
    <p:extLst>
      <p:ext uri="{BB962C8B-B14F-4D97-AF65-F5344CB8AC3E}">
        <p14:creationId xmlns:p14="http://schemas.microsoft.com/office/powerpoint/2010/main" val="3262027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1BC56-A1A2-4A06-AA5D-3E4F899A2EDF}"/>
              </a:ext>
            </a:extLst>
          </p:cNvPr>
          <p:cNvSpPr>
            <a:spLocks noGrp="1"/>
          </p:cNvSpPr>
          <p:nvPr>
            <p:ph type="title"/>
          </p:nvPr>
        </p:nvSpPr>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Benefits of injury prevention</a:t>
            </a:r>
          </a:p>
        </p:txBody>
      </p:sp>
      <p:sp>
        <p:nvSpPr>
          <p:cNvPr id="3" name="Content Placeholder 2">
            <a:extLst>
              <a:ext uri="{FF2B5EF4-FFF2-40B4-BE49-F238E27FC236}">
                <a16:creationId xmlns:a16="http://schemas.microsoft.com/office/drawing/2014/main" id="{A47BD86C-22D3-4644-9BDC-31DA1900AE0E}"/>
              </a:ext>
            </a:extLst>
          </p:cNvPr>
          <p:cNvSpPr>
            <a:spLocks noGrp="1"/>
          </p:cNvSpPr>
          <p:nvPr>
            <p:ph idx="1"/>
          </p:nvPr>
        </p:nvSpPr>
        <p:spPr/>
        <p:txBody>
          <a:bodyPr>
            <a:normAutofit/>
          </a:bodyPr>
          <a:lstStyle/>
          <a:p>
            <a:r>
              <a:rPr lang="en-GB" sz="3200" dirty="0">
                <a:latin typeface="Times New Roman" panose="02020603050405020304" pitchFamily="18" charset="0"/>
                <a:cs typeface="Times New Roman" panose="02020603050405020304" pitchFamily="18" charset="0"/>
              </a:rPr>
              <a:t>Greater health of the individual</a:t>
            </a:r>
          </a:p>
          <a:p>
            <a:r>
              <a:rPr lang="en-GB" sz="3200" dirty="0">
                <a:latin typeface="Times New Roman" panose="02020603050405020304" pitchFamily="18" charset="0"/>
                <a:cs typeface="Times New Roman" panose="02020603050405020304" pitchFamily="18" charset="0"/>
              </a:rPr>
              <a:t>Longevity in the activity</a:t>
            </a:r>
          </a:p>
          <a:p>
            <a:r>
              <a:rPr lang="en-GB" sz="3200" dirty="0">
                <a:latin typeface="Times New Roman" panose="02020603050405020304" pitchFamily="18" charset="0"/>
                <a:cs typeface="Times New Roman" panose="02020603050405020304" pitchFamily="18" charset="0"/>
              </a:rPr>
              <a:t>Reduced costs to the individual, the sport, the health care system, and society.</a:t>
            </a:r>
          </a:p>
          <a:p>
            <a:r>
              <a:rPr lang="en-GB" sz="3200" dirty="0">
                <a:latin typeface="Times New Roman" panose="02020603050405020304" pitchFamily="18" charset="0"/>
                <a:cs typeface="Times New Roman" panose="02020603050405020304" pitchFamily="18" charset="0"/>
              </a:rPr>
              <a:t> An obvious benefit:  the potential for better performance</a:t>
            </a:r>
            <a:endParaRPr lang="en-HK"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5378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93F4D-2931-4570-84FD-3FB5B81B0DA3}"/>
              </a:ext>
            </a:extLst>
          </p:cNvPr>
          <p:cNvSpPr>
            <a:spLocks noGrp="1"/>
          </p:cNvSpPr>
          <p:nvPr>
            <p:ph type="title"/>
          </p:nvPr>
        </p:nvSpPr>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Prevention categories</a:t>
            </a:r>
          </a:p>
        </p:txBody>
      </p:sp>
      <p:sp>
        <p:nvSpPr>
          <p:cNvPr id="3" name="Content Placeholder 2">
            <a:extLst>
              <a:ext uri="{FF2B5EF4-FFF2-40B4-BE49-F238E27FC236}">
                <a16:creationId xmlns:a16="http://schemas.microsoft.com/office/drawing/2014/main" id="{EA843296-75B2-434C-9842-72B9453A33C9}"/>
              </a:ext>
            </a:extLst>
          </p:cNvPr>
          <p:cNvSpPr>
            <a:spLocks noGrp="1"/>
          </p:cNvSpPr>
          <p:nvPr>
            <p:ph idx="1"/>
          </p:nvPr>
        </p:nvSpPr>
        <p:spPr/>
        <p:txBody>
          <a:bodyPr/>
          <a:lstStyle/>
          <a:p>
            <a:r>
              <a:rPr lang="en-GB" dirty="0">
                <a:solidFill>
                  <a:schemeClr val="accent1"/>
                </a:solidFill>
              </a:rPr>
              <a:t> </a:t>
            </a:r>
            <a:r>
              <a:rPr lang="en-GB" dirty="0">
                <a:solidFill>
                  <a:schemeClr val="accent1"/>
                </a:solidFill>
                <a:latin typeface="Times New Roman" panose="02020603050405020304" pitchFamily="18" charset="0"/>
                <a:cs typeface="Times New Roman" panose="02020603050405020304" pitchFamily="18" charset="0"/>
              </a:rPr>
              <a:t>Primary</a:t>
            </a:r>
            <a:r>
              <a:rPr lang="en-GB" dirty="0">
                <a:latin typeface="Times New Roman" panose="02020603050405020304" pitchFamily="18" charset="0"/>
                <a:cs typeface="Times New Roman" panose="02020603050405020304" pitchFamily="18" charset="0"/>
              </a:rPr>
              <a:t>: avoidance of injury (e.g., ankle braces being worn by an entire team, even those with no history of previous ankle sprains)</a:t>
            </a:r>
          </a:p>
          <a:p>
            <a:r>
              <a:rPr lang="en-GB" dirty="0">
                <a:solidFill>
                  <a:schemeClr val="accent1"/>
                </a:solidFill>
                <a:latin typeface="Times New Roman" panose="02020603050405020304" pitchFamily="18" charset="0"/>
                <a:cs typeface="Times New Roman" panose="02020603050405020304" pitchFamily="18" charset="0"/>
              </a:rPr>
              <a:t>Secondary: </a:t>
            </a:r>
            <a:r>
              <a:rPr lang="en-GB" dirty="0">
                <a:latin typeface="Times New Roman" panose="02020603050405020304" pitchFamily="18" charset="0"/>
                <a:cs typeface="Times New Roman" panose="02020603050405020304" pitchFamily="18" charset="0"/>
              </a:rPr>
              <a:t>early diagnosis and treatment once an injury has occurred (e.g., early RICE treatment of an ankle sprain) </a:t>
            </a:r>
            <a:endParaRPr lang="en-GB" dirty="0">
              <a:solidFill>
                <a:schemeClr val="accent1"/>
              </a:solidFill>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 </a:t>
            </a:r>
            <a:r>
              <a:rPr lang="en-GB" dirty="0">
                <a:solidFill>
                  <a:schemeClr val="accent1"/>
                </a:solidFill>
                <a:latin typeface="Times New Roman" panose="02020603050405020304" pitchFamily="18" charset="0"/>
                <a:cs typeface="Times New Roman" panose="02020603050405020304" pitchFamily="18" charset="0"/>
              </a:rPr>
              <a:t>Tertiary: </a:t>
            </a:r>
            <a:r>
              <a:rPr lang="en-GB" dirty="0">
                <a:latin typeface="Times New Roman" panose="02020603050405020304" pitchFamily="18" charset="0"/>
                <a:cs typeface="Times New Roman" panose="02020603050405020304" pitchFamily="18" charset="0"/>
              </a:rPr>
              <a:t>focus on rehabilitation to reduce/correct an existing disability attributed to an underlying disease; what most people think of as</a:t>
            </a:r>
            <a:r>
              <a:rPr lang="en-GB" dirty="0">
                <a:solidFill>
                  <a:schemeClr val="accent1"/>
                </a:solidFill>
                <a:latin typeface="Times New Roman" panose="02020603050405020304" pitchFamily="18" charset="0"/>
                <a:cs typeface="Times New Roman" panose="02020603050405020304" pitchFamily="18" charset="0"/>
              </a:rPr>
              <a:t> rehabilitation </a:t>
            </a:r>
            <a:r>
              <a:rPr lang="en-GB" dirty="0">
                <a:latin typeface="Times New Roman" panose="02020603050405020304" pitchFamily="18" charset="0"/>
                <a:cs typeface="Times New Roman" panose="02020603050405020304" pitchFamily="18" charset="0"/>
              </a:rPr>
              <a:t>(e.g., a patient with an ankle sprain, this would involve balance board exercises and wearing an ankle brace while gradually returning to sport)</a:t>
            </a:r>
            <a:endParaRPr lang="en-HK"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1367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713A-5F85-4B96-934D-15DB821AB4FB}"/>
              </a:ext>
            </a:extLst>
          </p:cNvPr>
          <p:cNvSpPr>
            <a:spLocks noGrp="1"/>
          </p:cNvSpPr>
          <p:nvPr>
            <p:ph type="title"/>
          </p:nvPr>
        </p:nvSpPr>
        <p:spPr/>
        <p:txBody>
          <a:bodyPr>
            <a:normAutofit/>
          </a:bodyPr>
          <a:lstStyle/>
          <a:p>
            <a:pPr algn="ctr"/>
            <a:r>
              <a:rPr lang="en-GB" sz="4000" dirty="0">
                <a:solidFill>
                  <a:srgbClr val="FF0000"/>
                </a:solidFill>
                <a:latin typeface="Times New Roman" panose="02020603050405020304" pitchFamily="18" charset="0"/>
                <a:cs typeface="Times New Roman" panose="02020603050405020304" pitchFamily="18" charset="0"/>
              </a:rPr>
              <a:t>Sequence of injury prevention research</a:t>
            </a:r>
            <a:endParaRPr lang="en-HK" sz="4000" dirty="0">
              <a:solidFill>
                <a:srgbClr val="FF0000"/>
              </a:solidFill>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AC57B008-A296-4275-A7DD-D9057D73006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0630" y="1863969"/>
            <a:ext cx="6093968" cy="4473526"/>
          </a:xfrm>
        </p:spPr>
      </p:pic>
    </p:spTree>
    <p:extLst>
      <p:ext uri="{BB962C8B-B14F-4D97-AF65-F5344CB8AC3E}">
        <p14:creationId xmlns:p14="http://schemas.microsoft.com/office/powerpoint/2010/main" val="10712612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5A581-4CC8-4D21-995F-CEA79121832D}"/>
              </a:ext>
            </a:extLst>
          </p:cNvPr>
          <p:cNvSpPr>
            <a:spLocks noGrp="1"/>
          </p:cNvSpPr>
          <p:nvPr>
            <p:ph type="title"/>
          </p:nvPr>
        </p:nvSpPr>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Injury surveillance</a:t>
            </a:r>
          </a:p>
        </p:txBody>
      </p:sp>
      <p:sp>
        <p:nvSpPr>
          <p:cNvPr id="3" name="Content Placeholder 2">
            <a:extLst>
              <a:ext uri="{FF2B5EF4-FFF2-40B4-BE49-F238E27FC236}">
                <a16:creationId xmlns:a16="http://schemas.microsoft.com/office/drawing/2014/main" id="{7CF2ACEF-679F-47CB-97F0-D9C14F15C6B9}"/>
              </a:ext>
            </a:extLst>
          </p:cNvPr>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The object of surveillance is to enumerate the extent of injury in a given group or population</a:t>
            </a:r>
          </a:p>
          <a:p>
            <a:r>
              <a:rPr lang="en-GB" dirty="0">
                <a:latin typeface="Times New Roman" panose="02020603050405020304" pitchFamily="18" charset="0"/>
                <a:cs typeface="Times New Roman" panose="02020603050405020304" pitchFamily="18" charset="0"/>
              </a:rPr>
              <a:t>Which injury types should be targeted when considering injury prevention in different sports</a:t>
            </a:r>
          </a:p>
          <a:p>
            <a:r>
              <a:rPr lang="en-GB" dirty="0">
                <a:latin typeface="Times New Roman" panose="02020603050405020304" pitchFamily="18" charset="0"/>
                <a:cs typeface="Times New Roman" panose="02020603050405020304" pitchFamily="18" charset="0"/>
              </a:rPr>
              <a:t>Surveillance within a specific team, league, or sport organization can also highlight potential areas of prevention that might be unique to that group (A soccer coach focus on hamstring strains, knee and ankle sprains, whereas a baseball coach may decide to consider shoulder and elbow problems)</a:t>
            </a:r>
          </a:p>
          <a:p>
            <a:r>
              <a:rPr lang="en-GB" dirty="0">
                <a:latin typeface="Times New Roman" panose="02020603050405020304" pitchFamily="18" charset="0"/>
                <a:cs typeface="Times New Roman" panose="02020603050405020304" pitchFamily="18" charset="0"/>
              </a:rPr>
              <a:t>Concerns: injury rate, injury severity</a:t>
            </a:r>
          </a:p>
          <a:p>
            <a:endParaRPr lang="en-HK" dirty="0"/>
          </a:p>
        </p:txBody>
      </p:sp>
    </p:spTree>
    <p:extLst>
      <p:ext uri="{BB962C8B-B14F-4D97-AF65-F5344CB8AC3E}">
        <p14:creationId xmlns:p14="http://schemas.microsoft.com/office/powerpoint/2010/main" val="279520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4CDC4-C926-4A4A-B874-73256F964C7E}"/>
              </a:ext>
            </a:extLst>
          </p:cNvPr>
          <p:cNvSpPr>
            <a:spLocks noGrp="1"/>
          </p:cNvSpPr>
          <p:nvPr>
            <p:ph type="title"/>
          </p:nvPr>
        </p:nvSpPr>
        <p:spPr>
          <a:xfrm>
            <a:off x="901505" y="695716"/>
            <a:ext cx="10515600" cy="739189"/>
          </a:xfrm>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Injury definition </a:t>
            </a:r>
          </a:p>
        </p:txBody>
      </p:sp>
      <p:sp>
        <p:nvSpPr>
          <p:cNvPr id="3" name="Content Placeholder 2">
            <a:extLst>
              <a:ext uri="{FF2B5EF4-FFF2-40B4-BE49-F238E27FC236}">
                <a16:creationId xmlns:a16="http://schemas.microsoft.com/office/drawing/2014/main" id="{AA403784-99E9-4FB1-95CE-CE6302763809}"/>
              </a:ext>
            </a:extLst>
          </p:cNvPr>
          <p:cNvSpPr>
            <a:spLocks noGrp="1"/>
          </p:cNvSpPr>
          <p:nvPr>
            <p:ph idx="1"/>
          </p:nvPr>
        </p:nvSpPr>
        <p:spPr>
          <a:xfrm>
            <a:off x="838200" y="1681089"/>
            <a:ext cx="10515600" cy="4986996"/>
          </a:xfrm>
        </p:spPr>
        <p:txBody>
          <a:bodyPr>
            <a:normAutofit/>
          </a:bodyPr>
          <a:lstStyle/>
          <a:p>
            <a:r>
              <a:rPr lang="en-GB" dirty="0">
                <a:latin typeface="Times New Roman" panose="02020603050405020304" pitchFamily="18" charset="0"/>
                <a:cs typeface="Times New Roman" panose="02020603050405020304" pitchFamily="18" charset="0"/>
              </a:rPr>
              <a:t>A consensus statement in 2006 football (soccer) stating that the broadest definition of injury would be any event occurring as a result of participation in sport </a:t>
            </a:r>
            <a:r>
              <a:rPr lang="en-GB" sz="1800" dirty="0">
                <a:latin typeface="Times New Roman" panose="02020603050405020304" pitchFamily="18" charset="0"/>
                <a:cs typeface="Times New Roman" panose="02020603050405020304" pitchFamily="18" charset="0"/>
              </a:rPr>
              <a:t>(Fuller et al., 2006). </a:t>
            </a:r>
          </a:p>
          <a:p>
            <a:r>
              <a:rPr lang="en-GB" dirty="0">
                <a:latin typeface="Times New Roman" panose="02020603050405020304" pitchFamily="18" charset="0"/>
                <a:cs typeface="Times New Roman" panose="02020603050405020304" pitchFamily="18" charset="0"/>
              </a:rPr>
              <a:t>Injury was then further classified into </a:t>
            </a:r>
            <a:r>
              <a:rPr lang="en-GB" dirty="0">
                <a:solidFill>
                  <a:schemeClr val="accent1"/>
                </a:solidFill>
                <a:latin typeface="Times New Roman" panose="02020603050405020304" pitchFamily="18" charset="0"/>
                <a:cs typeface="Times New Roman" panose="02020603050405020304" pitchFamily="18" charset="0"/>
              </a:rPr>
              <a:t>medical attention injuries; </a:t>
            </a:r>
            <a:r>
              <a:rPr lang="en-GB" dirty="0">
                <a:latin typeface="Times New Roman" panose="02020603050405020304" pitchFamily="18" charset="0"/>
                <a:cs typeface="Times New Roman" panose="02020603050405020304" pitchFamily="18" charset="0"/>
              </a:rPr>
              <a:t>those that required assessment or treatment by a medical practitioner. A further sub-division was </a:t>
            </a:r>
            <a:r>
              <a:rPr lang="en-GB" dirty="0">
                <a:solidFill>
                  <a:schemeClr val="accent1"/>
                </a:solidFill>
                <a:latin typeface="Times New Roman" panose="02020603050405020304" pitchFamily="18" charset="0"/>
                <a:cs typeface="Times New Roman" panose="02020603050405020304" pitchFamily="18" charset="0"/>
              </a:rPr>
              <a:t>time loss </a:t>
            </a:r>
            <a:r>
              <a:rPr lang="en-GB" dirty="0">
                <a:latin typeface="Times New Roman" panose="02020603050405020304" pitchFamily="18" charset="0"/>
                <a:cs typeface="Times New Roman" panose="02020603050405020304" pitchFamily="18" charset="0"/>
              </a:rPr>
              <a:t>injuries; those causing a player to miss one or more practices or games or sessions. </a:t>
            </a:r>
          </a:p>
          <a:p>
            <a:r>
              <a:rPr lang="en-GB" dirty="0">
                <a:latin typeface="Times New Roman" panose="02020603050405020304" pitchFamily="18" charset="0"/>
                <a:cs typeface="Times New Roman" panose="02020603050405020304" pitchFamily="18" charset="0"/>
              </a:rPr>
              <a:t>This is important to ensure consistency both within a given period of surveillance and over time between different periods of </a:t>
            </a:r>
            <a:r>
              <a:rPr lang="en-GB" dirty="0" err="1">
                <a:latin typeface="Times New Roman" panose="02020603050405020304" pitchFamily="18" charset="0"/>
                <a:cs typeface="Times New Roman" panose="02020603050405020304" pitchFamily="18" charset="0"/>
              </a:rPr>
              <a:t>surveillanc</a:t>
            </a:r>
            <a:endParaRPr lang="en-H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5376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E0D20-D3E8-42F7-A75E-22D757B3BA58}"/>
              </a:ext>
            </a:extLst>
          </p:cNvPr>
          <p:cNvSpPr>
            <a:spLocks noGrp="1"/>
          </p:cNvSpPr>
          <p:nvPr>
            <p:ph type="title"/>
          </p:nvPr>
        </p:nvSpPr>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Injury classification</a:t>
            </a:r>
          </a:p>
        </p:txBody>
      </p:sp>
      <p:sp>
        <p:nvSpPr>
          <p:cNvPr id="3" name="Content Placeholder 2">
            <a:extLst>
              <a:ext uri="{FF2B5EF4-FFF2-40B4-BE49-F238E27FC236}">
                <a16:creationId xmlns:a16="http://schemas.microsoft.com/office/drawing/2014/main" id="{4BA96A27-F32F-4327-9690-0344A02F8FEE}"/>
              </a:ext>
            </a:extLst>
          </p:cNvPr>
          <p:cNvSpPr>
            <a:spLocks noGrp="1"/>
          </p:cNvSpPr>
          <p:nvPr>
            <p:ph idx="1"/>
          </p:nvPr>
        </p:nvSpPr>
        <p:spPr/>
        <p:txBody>
          <a:bodyPr>
            <a:normAutofit/>
          </a:bodyPr>
          <a:lstStyle/>
          <a:p>
            <a:r>
              <a:rPr lang="en-GB" sz="3200" dirty="0">
                <a:latin typeface="Times New Roman" panose="02020603050405020304" pitchFamily="18" charset="0"/>
                <a:cs typeface="Times New Roman" panose="02020603050405020304" pitchFamily="18" charset="0"/>
              </a:rPr>
              <a:t>Classification of injury into various body regions and injury types </a:t>
            </a:r>
            <a:r>
              <a:rPr lang="en-GB" sz="2000" dirty="0">
                <a:latin typeface="Times New Roman" panose="02020603050405020304" pitchFamily="18" charset="0"/>
                <a:cs typeface="Times New Roman" panose="02020603050405020304" pitchFamily="18" charset="0"/>
              </a:rPr>
              <a:t>(Fuller et al., 2006)</a:t>
            </a:r>
          </a:p>
          <a:p>
            <a:endParaRPr lang="en-GB" sz="3200" dirty="0">
              <a:latin typeface="Times New Roman" panose="02020603050405020304" pitchFamily="18" charset="0"/>
              <a:cs typeface="Times New Roman" panose="02020603050405020304" pitchFamily="18" charset="0"/>
            </a:endParaRPr>
          </a:p>
          <a:p>
            <a:r>
              <a:rPr lang="en-GB" sz="3200" dirty="0">
                <a:latin typeface="Times New Roman" panose="02020603050405020304" pitchFamily="18" charset="0"/>
                <a:cs typeface="Times New Roman" panose="02020603050405020304" pitchFamily="18" charset="0"/>
              </a:rPr>
              <a:t>Coding system (The Orchard Sports Injury Classification System)</a:t>
            </a:r>
            <a:endParaRPr lang="en-HK"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0204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54A8A-8952-45B9-B1A0-255FC30C20E2}"/>
              </a:ext>
            </a:extLst>
          </p:cNvPr>
          <p:cNvSpPr>
            <a:spLocks noGrp="1"/>
          </p:cNvSpPr>
          <p:nvPr>
            <p:ph type="title"/>
          </p:nvPr>
        </p:nvSpPr>
        <p:spPr/>
        <p:txBody>
          <a:bodyPr/>
          <a:lstStyle/>
          <a:p>
            <a:r>
              <a:rPr lang="en-HK" dirty="0">
                <a:solidFill>
                  <a:srgbClr val="FF0000"/>
                </a:solidFill>
                <a:latin typeface="Times New Roman" panose="02020603050405020304" pitchFamily="18" charset="0"/>
                <a:cs typeface="Times New Roman" panose="02020603050405020304" pitchFamily="18" charset="0"/>
              </a:rPr>
              <a:t>Injury severity</a:t>
            </a:r>
          </a:p>
        </p:txBody>
      </p:sp>
      <p:sp>
        <p:nvSpPr>
          <p:cNvPr id="3" name="Content Placeholder 2">
            <a:extLst>
              <a:ext uri="{FF2B5EF4-FFF2-40B4-BE49-F238E27FC236}">
                <a16:creationId xmlns:a16="http://schemas.microsoft.com/office/drawing/2014/main" id="{38F8A11A-0365-4F33-B5FE-EE668139BE5D}"/>
              </a:ext>
            </a:extLst>
          </p:cNvPr>
          <p:cNvSpPr>
            <a:spLocks noGrp="1"/>
          </p:cNvSpPr>
          <p:nvPr>
            <p:ph idx="1"/>
          </p:nvPr>
        </p:nvSpPr>
        <p:spPr/>
        <p:txBody>
          <a:bodyPr>
            <a:normAutofit/>
          </a:bodyPr>
          <a:lstStyle/>
          <a:p>
            <a:r>
              <a:rPr lang="en-GB" sz="3200" dirty="0">
                <a:latin typeface="Times New Roman" panose="02020603050405020304" pitchFamily="18" charset="0"/>
                <a:cs typeface="Times New Roman" panose="02020603050405020304" pitchFamily="18" charset="0"/>
              </a:rPr>
              <a:t>The “time lost” can be counted in days or sessions (games or practices) missed</a:t>
            </a:r>
          </a:p>
          <a:p>
            <a:endParaRPr lang="en-GB" sz="3200" dirty="0">
              <a:latin typeface="Times New Roman" panose="02020603050405020304" pitchFamily="18" charset="0"/>
              <a:cs typeface="Times New Roman" panose="02020603050405020304" pitchFamily="18" charset="0"/>
            </a:endParaRPr>
          </a:p>
          <a:p>
            <a:r>
              <a:rPr lang="en-GB" sz="3200" dirty="0">
                <a:latin typeface="Times New Roman" panose="02020603050405020304" pitchFamily="18" charset="0"/>
                <a:cs typeface="Times New Roman" panose="02020603050405020304" pitchFamily="18" charset="0"/>
              </a:rPr>
              <a:t>Severity was defined as; minimal (1–3 days), mild (4–7 days), moderate (8-28 days) and severe (&gt;28 days) </a:t>
            </a:r>
            <a:endParaRPr lang="en-HK"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88444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10F2-493B-4592-94FB-477C4EB1C360}"/>
              </a:ext>
            </a:extLst>
          </p:cNvPr>
          <p:cNvSpPr>
            <a:spLocks noGrp="1"/>
          </p:cNvSpPr>
          <p:nvPr>
            <p:ph type="title"/>
          </p:nvPr>
        </p:nvSpPr>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Injury recurrence</a:t>
            </a:r>
          </a:p>
        </p:txBody>
      </p:sp>
      <p:sp>
        <p:nvSpPr>
          <p:cNvPr id="3" name="Content Placeholder 2">
            <a:extLst>
              <a:ext uri="{FF2B5EF4-FFF2-40B4-BE49-F238E27FC236}">
                <a16:creationId xmlns:a16="http://schemas.microsoft.com/office/drawing/2014/main" id="{D613108A-6102-42D6-865A-09B9E4AD6E14}"/>
              </a:ext>
            </a:extLst>
          </p:cNvPr>
          <p:cNvSpPr>
            <a:spLocks noGrp="1"/>
          </p:cNvSpPr>
          <p:nvPr>
            <p:ph idx="1"/>
          </p:nvPr>
        </p:nvSpPr>
        <p:spPr/>
        <p:txBody>
          <a:bodyPr>
            <a:normAutofit/>
          </a:bodyPr>
          <a:lstStyle/>
          <a:p>
            <a:r>
              <a:rPr lang="en-GB" sz="3200" dirty="0">
                <a:latin typeface="Times New Roman" panose="02020603050405020304" pitchFamily="18" charset="0"/>
                <a:cs typeface="Times New Roman" panose="02020603050405020304" pitchFamily="18" charset="0"/>
              </a:rPr>
              <a:t>Recurrence be grouped into “exacerbations” and “reinjuries.</a:t>
            </a:r>
          </a:p>
          <a:p>
            <a:pPr marL="0" indent="0">
              <a:buNone/>
            </a:pPr>
            <a:endParaRPr lang="en-GB" sz="3200" dirty="0">
              <a:latin typeface="Times New Roman" panose="02020603050405020304" pitchFamily="18" charset="0"/>
              <a:cs typeface="Times New Roman" panose="02020603050405020304" pitchFamily="18" charset="0"/>
            </a:endParaRPr>
          </a:p>
          <a:p>
            <a:r>
              <a:rPr lang="en-GB" sz="3200" dirty="0">
                <a:solidFill>
                  <a:schemeClr val="accent1"/>
                </a:solidFill>
                <a:latin typeface="Times New Roman" panose="02020603050405020304" pitchFamily="18" charset="0"/>
                <a:cs typeface="Times New Roman" panose="02020603050405020304" pitchFamily="18" charset="0"/>
              </a:rPr>
              <a:t>Exacerbations</a:t>
            </a:r>
            <a:r>
              <a:rPr lang="en-GB" sz="3200" dirty="0">
                <a:latin typeface="Times New Roman" panose="02020603050405020304" pitchFamily="18" charset="0"/>
                <a:cs typeface="Times New Roman" panose="02020603050405020304" pitchFamily="18" charset="0"/>
              </a:rPr>
              <a:t> should not be counted as a new injury event, but any time missed should be attributed to the first injury.</a:t>
            </a:r>
          </a:p>
          <a:p>
            <a:endParaRPr lang="en-GB" sz="3200" dirty="0">
              <a:latin typeface="Times New Roman" panose="02020603050405020304" pitchFamily="18" charset="0"/>
              <a:cs typeface="Times New Roman" panose="02020603050405020304" pitchFamily="18" charset="0"/>
            </a:endParaRPr>
          </a:p>
          <a:p>
            <a:r>
              <a:rPr lang="en-GB" sz="3200" dirty="0">
                <a:solidFill>
                  <a:schemeClr val="accent1"/>
                </a:solidFill>
                <a:latin typeface="Times New Roman" panose="02020603050405020304" pitchFamily="18" charset="0"/>
                <a:cs typeface="Times New Roman" panose="02020603050405020304" pitchFamily="18" charset="0"/>
              </a:rPr>
              <a:t>Reinjuries</a:t>
            </a:r>
            <a:r>
              <a:rPr lang="en-GB" sz="3200" dirty="0">
                <a:latin typeface="Times New Roman" panose="02020603050405020304" pitchFamily="18" charset="0"/>
                <a:cs typeface="Times New Roman" panose="02020603050405020304" pitchFamily="18" charset="0"/>
              </a:rPr>
              <a:t> should be counted as a separate injury event with their own time loss</a:t>
            </a:r>
            <a:endParaRPr lang="en-HK"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1025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D34BA-31CD-418E-9727-25308FBC63D3}"/>
              </a:ext>
            </a:extLst>
          </p:cNvPr>
          <p:cNvSpPr>
            <a:spLocks noGrp="1"/>
          </p:cNvSpPr>
          <p:nvPr>
            <p:ph type="title"/>
          </p:nvPr>
        </p:nvSpPr>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Exposure</a:t>
            </a:r>
          </a:p>
        </p:txBody>
      </p:sp>
      <p:sp>
        <p:nvSpPr>
          <p:cNvPr id="3" name="Content Placeholder 2">
            <a:extLst>
              <a:ext uri="{FF2B5EF4-FFF2-40B4-BE49-F238E27FC236}">
                <a16:creationId xmlns:a16="http://schemas.microsoft.com/office/drawing/2014/main" id="{6047A913-E57B-4DBA-AEF9-6B7781E52937}"/>
              </a:ext>
            </a:extLst>
          </p:cNvPr>
          <p:cNvSpPr>
            <a:spLocks noGrp="1"/>
          </p:cNvSpPr>
          <p:nvPr>
            <p:ph idx="1"/>
          </p:nvPr>
        </p:nvSpPr>
        <p:spPr/>
        <p:txBody>
          <a:bodyPr>
            <a:normAutofit/>
          </a:bodyPr>
          <a:lstStyle/>
          <a:p>
            <a:r>
              <a:rPr lang="en-GB" sz="3200" dirty="0">
                <a:latin typeface="Times New Roman" panose="02020603050405020304" pitchFamily="18" charset="0"/>
                <a:cs typeface="Times New Roman" panose="02020603050405020304" pitchFamily="18" charset="0"/>
              </a:rPr>
              <a:t>Participation can be counted in hours or sessions. </a:t>
            </a:r>
          </a:p>
          <a:p>
            <a:r>
              <a:rPr lang="en-GB" sz="3200" dirty="0">
                <a:latin typeface="Times New Roman" panose="02020603050405020304" pitchFamily="18" charset="0"/>
                <a:cs typeface="Times New Roman" panose="02020603050405020304" pitchFamily="18" charset="0"/>
              </a:rPr>
              <a:t>From </a:t>
            </a:r>
            <a:r>
              <a:rPr lang="en-GB" sz="3200" dirty="0">
                <a:solidFill>
                  <a:schemeClr val="accent1"/>
                </a:solidFill>
                <a:latin typeface="Times New Roman" panose="02020603050405020304" pitchFamily="18" charset="0"/>
                <a:cs typeface="Times New Roman" panose="02020603050405020304" pitchFamily="18" charset="0"/>
              </a:rPr>
              <a:t>exposure</a:t>
            </a:r>
            <a:r>
              <a:rPr lang="en-GB" sz="3200" dirty="0">
                <a:latin typeface="Times New Roman" panose="02020603050405020304" pitchFamily="18" charset="0"/>
                <a:cs typeface="Times New Roman" panose="02020603050405020304" pitchFamily="18" charset="0"/>
              </a:rPr>
              <a:t>, an injury rate/incidence rate, can be calculated.</a:t>
            </a:r>
          </a:p>
          <a:p>
            <a:r>
              <a:rPr lang="en-GB" sz="3200" dirty="0">
                <a:latin typeface="Times New Roman" panose="02020603050405020304" pitchFamily="18" charset="0"/>
                <a:cs typeface="Times New Roman" panose="02020603050405020304" pitchFamily="18" charset="0"/>
              </a:rPr>
              <a:t> Injury incidence is typically reported as the number of injuries per 1000 hours of player exposure. </a:t>
            </a:r>
          </a:p>
          <a:p>
            <a:r>
              <a:rPr lang="en-GB" sz="3200" dirty="0">
                <a:latin typeface="Times New Roman" panose="02020603050405020304" pitchFamily="18" charset="0"/>
                <a:cs typeface="Times New Roman" panose="02020603050405020304" pitchFamily="18" charset="0"/>
              </a:rPr>
              <a:t>This allows injury risk to be compared between different sports and different groups.</a:t>
            </a:r>
            <a:endParaRPr lang="en-HK"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5265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6E48D-F61F-47CA-82B4-E1391A1F72FF}"/>
              </a:ext>
            </a:extLst>
          </p:cNvPr>
          <p:cNvSpPr>
            <a:spLocks noGrp="1"/>
          </p:cNvSpPr>
          <p:nvPr>
            <p:ph type="title"/>
          </p:nvPr>
        </p:nvSpPr>
        <p:spPr>
          <a:xfrm>
            <a:off x="838200" y="287753"/>
            <a:ext cx="10515600" cy="1325563"/>
          </a:xfrm>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Is injury prevention important?</a:t>
            </a:r>
          </a:p>
        </p:txBody>
      </p:sp>
      <p:sp>
        <p:nvSpPr>
          <p:cNvPr id="3" name="Content Placeholder 2">
            <a:extLst>
              <a:ext uri="{FF2B5EF4-FFF2-40B4-BE49-F238E27FC236}">
                <a16:creationId xmlns:a16="http://schemas.microsoft.com/office/drawing/2014/main" id="{E205E3AD-D52E-4F85-8762-29D62518D15B}"/>
              </a:ext>
            </a:extLst>
          </p:cNvPr>
          <p:cNvSpPr>
            <a:spLocks noGrp="1"/>
          </p:cNvSpPr>
          <p:nvPr>
            <p:ph idx="1"/>
          </p:nvPr>
        </p:nvSpPr>
        <p:spPr>
          <a:xfrm>
            <a:off x="922606" y="1561513"/>
            <a:ext cx="10515600" cy="4819431"/>
          </a:xfrm>
        </p:spPr>
        <p:txBody>
          <a:bodyPr>
            <a:normAutofit lnSpcReduction="10000"/>
          </a:bodyPr>
          <a:lstStyle/>
          <a:p>
            <a:pPr marL="0" indent="0">
              <a:lnSpc>
                <a:spcPct val="100000"/>
              </a:lnSpc>
              <a:buNone/>
            </a:pPr>
            <a:r>
              <a:rPr lang="en-GB" sz="3200" dirty="0">
                <a:latin typeface="Times New Roman" panose="02020603050405020304" pitchFamily="18" charset="0"/>
                <a:cs typeface="Times New Roman" panose="02020603050405020304" pitchFamily="18" charset="0"/>
              </a:rPr>
              <a:t>Epidemiological studies show:</a:t>
            </a:r>
          </a:p>
          <a:p>
            <a:pPr>
              <a:lnSpc>
                <a:spcPct val="100000"/>
              </a:lnSpc>
            </a:pPr>
            <a:r>
              <a:rPr lang="en-GB" sz="3200" dirty="0">
                <a:latin typeface="Times New Roman" panose="02020603050405020304" pitchFamily="18" charset="0"/>
                <a:cs typeface="Times New Roman" panose="02020603050405020304" pitchFamily="18" charset="0"/>
              </a:rPr>
              <a:t>Every sixth is sustained during sporting activity </a:t>
            </a:r>
            <a:r>
              <a:rPr lang="en-GB" sz="2400" dirty="0">
                <a:latin typeface="Times New Roman" panose="02020603050405020304" pitchFamily="18" charset="0"/>
                <a:cs typeface="Times New Roman" panose="02020603050405020304" pitchFamily="18" charset="0"/>
              </a:rPr>
              <a:t>(Bahr et al., 2002)</a:t>
            </a:r>
          </a:p>
          <a:p>
            <a:pPr>
              <a:lnSpc>
                <a:spcPct val="100000"/>
              </a:lnSpc>
            </a:pPr>
            <a:r>
              <a:rPr lang="en-GB" sz="3200" dirty="0">
                <a:latin typeface="Times New Roman" panose="02020603050405020304" pitchFamily="18" charset="0"/>
                <a:cs typeface="Times New Roman" panose="02020603050405020304" pitchFamily="18" charset="0"/>
              </a:rPr>
              <a:t>Among children, every third hospital-treated injury result of sports participation </a:t>
            </a:r>
            <a:r>
              <a:rPr lang="en-GB" sz="2400" dirty="0">
                <a:latin typeface="Times New Roman" panose="02020603050405020304" pitchFamily="18" charset="0"/>
                <a:cs typeface="Times New Roman" panose="02020603050405020304" pitchFamily="18" charset="0"/>
              </a:rPr>
              <a:t>(Bahr et al., 2002)</a:t>
            </a:r>
          </a:p>
          <a:p>
            <a:pPr>
              <a:lnSpc>
                <a:spcPct val="100000"/>
              </a:lnSpc>
            </a:pPr>
            <a:r>
              <a:rPr lang="en-GB" sz="3200" dirty="0">
                <a:latin typeface="Times New Roman" panose="02020603050405020304" pitchFamily="18" charset="0"/>
                <a:cs typeface="Times New Roman" panose="02020603050405020304" pitchFamily="18" charset="0"/>
              </a:rPr>
              <a:t>3.7 million sports- and recreation-related emergency department visits </a:t>
            </a:r>
            <a:r>
              <a:rPr lang="en-GB" sz="2400" dirty="0">
                <a:latin typeface="Times New Roman" panose="02020603050405020304" pitchFamily="18" charset="0"/>
                <a:cs typeface="Times New Roman" panose="02020603050405020304" pitchFamily="18" charset="0"/>
              </a:rPr>
              <a:t>(</a:t>
            </a:r>
            <a:r>
              <a:rPr lang="en-GB" sz="2400" dirty="0" err="1">
                <a:latin typeface="Times New Roman" panose="02020603050405020304" pitchFamily="18" charset="0"/>
                <a:cs typeface="Times New Roman" panose="02020603050405020304" pitchFamily="18" charset="0"/>
              </a:rPr>
              <a:t>Junge</a:t>
            </a:r>
            <a:r>
              <a:rPr lang="en-GB" sz="2400" dirty="0">
                <a:latin typeface="Times New Roman" panose="02020603050405020304" pitchFamily="18" charset="0"/>
                <a:cs typeface="Times New Roman" panose="02020603050405020304" pitchFamily="18" charset="0"/>
              </a:rPr>
              <a:t> et al., 2006)</a:t>
            </a:r>
          </a:p>
          <a:p>
            <a:pPr>
              <a:lnSpc>
                <a:spcPct val="100000"/>
              </a:lnSpc>
            </a:pPr>
            <a:r>
              <a:rPr lang="en-GB" sz="3200" dirty="0">
                <a:latin typeface="Times New Roman" panose="02020603050405020304" pitchFamily="18" charset="0"/>
                <a:cs typeface="Times New Roman" panose="02020603050405020304" pitchFamily="18" charset="0"/>
              </a:rPr>
              <a:t>A soccer and handball player suffered one injury every 10</a:t>
            </a:r>
            <a:r>
              <a:rPr lang="en-GB" sz="3200" baseline="30000" dirty="0">
                <a:latin typeface="Times New Roman" panose="02020603050405020304" pitchFamily="18" charset="0"/>
                <a:cs typeface="Times New Roman" panose="02020603050405020304" pitchFamily="18" charset="0"/>
              </a:rPr>
              <a:t>th</a:t>
            </a:r>
            <a:r>
              <a:rPr lang="en-GB" sz="3200" dirty="0">
                <a:latin typeface="Times New Roman" panose="02020603050405020304" pitchFamily="18" charset="0"/>
                <a:cs typeface="Times New Roman" panose="02020603050405020304" pitchFamily="18" charset="0"/>
              </a:rPr>
              <a:t> match, a volleyball player at the elite level only had an injury every 100th match on the average</a:t>
            </a:r>
            <a:r>
              <a:rPr lang="en-GB"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(Drawer &amp; Fuller, 2002)</a:t>
            </a:r>
            <a:endParaRPr lang="en-H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97927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FE5B6-E553-4DC8-BD18-0A7DAF367550}"/>
              </a:ext>
            </a:extLst>
          </p:cNvPr>
          <p:cNvSpPr>
            <a:spLocks noGrp="1"/>
          </p:cNvSpPr>
          <p:nvPr>
            <p:ph type="title"/>
          </p:nvPr>
        </p:nvSpPr>
        <p:spPr>
          <a:xfrm>
            <a:off x="838200" y="788450"/>
            <a:ext cx="10515600" cy="892640"/>
          </a:xfrm>
        </p:spPr>
        <p:txBody>
          <a:bodyPr>
            <a:noAutofit/>
          </a:bodyPr>
          <a:lstStyle/>
          <a:p>
            <a:r>
              <a:rPr lang="en-GB" sz="4000" dirty="0">
                <a:solidFill>
                  <a:srgbClr val="FF0000"/>
                </a:solidFill>
                <a:latin typeface="Times New Roman" panose="02020603050405020304" pitchFamily="18" charset="0"/>
                <a:cs typeface="Times New Roman" panose="02020603050405020304" pitchFamily="18" charset="0"/>
              </a:rPr>
              <a:t>Determining the causes of injury-</a:t>
            </a:r>
            <a:r>
              <a:rPr lang="en-HK" sz="4000" dirty="0">
                <a:solidFill>
                  <a:srgbClr val="FF0000"/>
                </a:solidFill>
                <a:latin typeface="Times New Roman" panose="02020603050405020304" pitchFamily="18" charset="0"/>
                <a:cs typeface="Times New Roman" panose="02020603050405020304" pitchFamily="18" charset="0"/>
              </a:rPr>
              <a:t>Risk factors</a:t>
            </a:r>
            <a:r>
              <a:rPr lang="en-HK" sz="4000" dirty="0">
                <a:solidFill>
                  <a:srgbClr val="FF0000"/>
                </a:solidFill>
              </a:rPr>
              <a:t/>
            </a:r>
            <a:br>
              <a:rPr lang="en-HK" sz="4000" dirty="0">
                <a:solidFill>
                  <a:srgbClr val="FF0000"/>
                </a:solidFill>
              </a:rPr>
            </a:br>
            <a:endParaRPr lang="en-HK" sz="4000" dirty="0"/>
          </a:p>
        </p:txBody>
      </p:sp>
      <p:sp>
        <p:nvSpPr>
          <p:cNvPr id="3" name="Content Placeholder 2">
            <a:extLst>
              <a:ext uri="{FF2B5EF4-FFF2-40B4-BE49-F238E27FC236}">
                <a16:creationId xmlns:a16="http://schemas.microsoft.com/office/drawing/2014/main" id="{2C359D1E-CFD4-420F-B463-EA4C7CCCB896}"/>
              </a:ext>
            </a:extLst>
          </p:cNvPr>
          <p:cNvSpPr>
            <a:spLocks noGrp="1"/>
          </p:cNvSpPr>
          <p:nvPr>
            <p:ph idx="1"/>
          </p:nvPr>
        </p:nvSpPr>
        <p:spPr/>
        <p:txBody>
          <a:bodyPr/>
          <a:lstStyle/>
          <a:p>
            <a:r>
              <a:rPr lang="en-GB" sz="3200" dirty="0">
                <a:latin typeface="Times New Roman" panose="02020603050405020304" pitchFamily="18" charset="0"/>
                <a:cs typeface="Times New Roman" panose="02020603050405020304" pitchFamily="18" charset="0"/>
              </a:rPr>
              <a:t>They are considered risk factors if they increase the chance of an injury occurring</a:t>
            </a:r>
          </a:p>
          <a:p>
            <a:endParaRPr lang="en-GB" sz="3200" dirty="0">
              <a:latin typeface="Times New Roman" panose="02020603050405020304" pitchFamily="18" charset="0"/>
              <a:cs typeface="Times New Roman" panose="02020603050405020304" pitchFamily="18" charset="0"/>
            </a:endParaRPr>
          </a:p>
          <a:p>
            <a:r>
              <a:rPr lang="en-GB" sz="3200" dirty="0">
                <a:latin typeface="Times New Roman" panose="02020603050405020304" pitchFamily="18" charset="0"/>
                <a:cs typeface="Times New Roman" panose="02020603050405020304" pitchFamily="18" charset="0"/>
              </a:rPr>
              <a:t>There are </a:t>
            </a:r>
            <a:r>
              <a:rPr lang="en-GB" sz="3200" dirty="0">
                <a:solidFill>
                  <a:schemeClr val="accent1"/>
                </a:solidFill>
                <a:latin typeface="Times New Roman" panose="02020603050405020304" pitchFamily="18" charset="0"/>
                <a:cs typeface="Times New Roman" panose="02020603050405020304" pitchFamily="18" charset="0"/>
              </a:rPr>
              <a:t>internal </a:t>
            </a:r>
            <a:r>
              <a:rPr lang="en-GB" sz="3200" dirty="0">
                <a:latin typeface="Times New Roman" panose="02020603050405020304" pitchFamily="18" charset="0"/>
                <a:cs typeface="Times New Roman" panose="02020603050405020304" pitchFamily="18" charset="0"/>
              </a:rPr>
              <a:t>or intrinsic risk factors and </a:t>
            </a:r>
            <a:r>
              <a:rPr lang="en-GB" sz="3200" dirty="0">
                <a:solidFill>
                  <a:schemeClr val="accent1"/>
                </a:solidFill>
                <a:latin typeface="Times New Roman" panose="02020603050405020304" pitchFamily="18" charset="0"/>
                <a:cs typeface="Times New Roman" panose="02020603050405020304" pitchFamily="18" charset="0"/>
              </a:rPr>
              <a:t>external</a:t>
            </a:r>
            <a:r>
              <a:rPr lang="en-GB" sz="3200" dirty="0">
                <a:latin typeface="Times New Roman" panose="02020603050405020304" pitchFamily="18" charset="0"/>
                <a:cs typeface="Times New Roman" panose="02020603050405020304" pitchFamily="18" charset="0"/>
              </a:rPr>
              <a:t> or extrinsic factors</a:t>
            </a:r>
          </a:p>
          <a:p>
            <a:endParaRPr lang="en-HK" dirty="0">
              <a:solidFill>
                <a:srgbClr val="FF0000"/>
              </a:solidFill>
            </a:endParaRPr>
          </a:p>
        </p:txBody>
      </p:sp>
    </p:spTree>
    <p:extLst>
      <p:ext uri="{BB962C8B-B14F-4D97-AF65-F5344CB8AC3E}">
        <p14:creationId xmlns:p14="http://schemas.microsoft.com/office/powerpoint/2010/main" val="1904068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BD1DD-B606-4EE2-9D6A-B6EE5840DEF4}"/>
              </a:ext>
            </a:extLst>
          </p:cNvPr>
          <p:cNvSpPr>
            <a:spLocks noGrp="1"/>
          </p:cNvSpPr>
          <p:nvPr>
            <p:ph type="title"/>
          </p:nvPr>
        </p:nvSpPr>
        <p:spPr>
          <a:xfrm>
            <a:off x="838200" y="365125"/>
            <a:ext cx="10515600" cy="987425"/>
          </a:xfrm>
        </p:spPr>
        <p:txBody>
          <a:bodyPr>
            <a:normAutofit/>
          </a:bodyPr>
          <a:lstStyle/>
          <a:p>
            <a:pPr algn="ctr"/>
            <a:r>
              <a:rPr lang="en-GB" sz="4000" dirty="0">
                <a:solidFill>
                  <a:srgbClr val="FF0000"/>
                </a:solidFill>
                <a:latin typeface="Times New Roman" panose="02020603050405020304" pitchFamily="18" charset="0"/>
                <a:cs typeface="Times New Roman" panose="02020603050405020304" pitchFamily="18" charset="0"/>
              </a:rPr>
              <a:t>Determining the causes of injury-</a:t>
            </a:r>
            <a:r>
              <a:rPr lang="en-GB" sz="4000" dirty="0" err="1">
                <a:solidFill>
                  <a:srgbClr val="FF0000"/>
                </a:solidFill>
                <a:latin typeface="Times New Roman" panose="02020603050405020304" pitchFamily="18" charset="0"/>
                <a:cs typeface="Times New Roman" panose="02020603050405020304" pitchFamily="18" charset="0"/>
              </a:rPr>
              <a:t>ethiology</a:t>
            </a:r>
            <a:endParaRPr lang="en-HK" sz="4000" dirty="0">
              <a:solidFill>
                <a:srgbClr val="FF0000"/>
              </a:solidFill>
              <a:latin typeface="Times New Roman" panose="02020603050405020304" pitchFamily="18" charset="0"/>
              <a:cs typeface="Times New Roman" panose="02020603050405020304" pitchFamily="18" charset="0"/>
            </a:endParaRPr>
          </a:p>
        </p:txBody>
      </p:sp>
      <p:pic>
        <p:nvPicPr>
          <p:cNvPr id="11" name="Content Placeholder 10">
            <a:extLst>
              <a:ext uri="{FF2B5EF4-FFF2-40B4-BE49-F238E27FC236}">
                <a16:creationId xmlns:a16="http://schemas.microsoft.com/office/drawing/2014/main" id="{7665E30C-1BDB-4BE8-9355-030FCCC29044}"/>
              </a:ext>
            </a:extLst>
          </p:cNvPr>
          <p:cNvPicPr>
            <a:picLocks noGrp="1" noChangeAspect="1"/>
          </p:cNvPicPr>
          <p:nvPr>
            <p:ph idx="1"/>
          </p:nvPr>
        </p:nvPicPr>
        <p:blipFill>
          <a:blip r:embed="rId2"/>
          <a:stretch>
            <a:fillRect/>
          </a:stretch>
        </p:blipFill>
        <p:spPr>
          <a:xfrm>
            <a:off x="2228850" y="1751134"/>
            <a:ext cx="7684736" cy="5025098"/>
          </a:xfrm>
          <a:prstGeom prst="rect">
            <a:avLst/>
          </a:prstGeom>
        </p:spPr>
      </p:pic>
    </p:spTree>
    <p:extLst>
      <p:ext uri="{BB962C8B-B14F-4D97-AF65-F5344CB8AC3E}">
        <p14:creationId xmlns:p14="http://schemas.microsoft.com/office/powerpoint/2010/main" val="20528579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FAF78-1186-4A38-8864-3941B1A109AB}"/>
              </a:ext>
            </a:extLst>
          </p:cNvPr>
          <p:cNvSpPr>
            <a:spLocks noGrp="1"/>
          </p:cNvSpPr>
          <p:nvPr>
            <p:ph type="title"/>
          </p:nvPr>
        </p:nvSpPr>
        <p:spPr>
          <a:xfrm>
            <a:off x="838200" y="365125"/>
            <a:ext cx="10515600" cy="893933"/>
          </a:xfrm>
        </p:spPr>
        <p:txBody>
          <a:bodyPr>
            <a:normAutofit fontScale="90000"/>
          </a:bodyPr>
          <a:lstStyle/>
          <a:p>
            <a:r>
              <a:rPr lang="en-GB" dirty="0">
                <a:solidFill>
                  <a:srgbClr val="FF0000"/>
                </a:solidFill>
                <a:latin typeface="Times New Roman" panose="02020603050405020304" pitchFamily="18" charset="0"/>
                <a:cs typeface="Times New Roman" panose="02020603050405020304" pitchFamily="18" charset="0"/>
              </a:rPr>
              <a:t>Modiﬁable and non-modiﬁable risk factors</a:t>
            </a:r>
            <a:br>
              <a:rPr lang="en-GB" dirty="0">
                <a:solidFill>
                  <a:srgbClr val="FF0000"/>
                </a:solidFill>
                <a:latin typeface="Times New Roman" panose="02020603050405020304" pitchFamily="18" charset="0"/>
                <a:cs typeface="Times New Roman" panose="02020603050405020304" pitchFamily="18" charset="0"/>
              </a:rPr>
            </a:br>
            <a:endParaRPr lang="en-HK"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FE9FF6E-4370-4B4D-A93C-8811E4159B44}"/>
              </a:ext>
            </a:extLst>
          </p:cNvPr>
          <p:cNvSpPr>
            <a:spLocks noGrp="1"/>
          </p:cNvSpPr>
          <p:nvPr>
            <p:ph idx="1"/>
          </p:nvPr>
        </p:nvSpPr>
        <p:spPr>
          <a:xfrm>
            <a:off x="838200" y="1385667"/>
            <a:ext cx="10515600" cy="5409027"/>
          </a:xfrm>
        </p:spPr>
        <p:txBody>
          <a:bodyPr>
            <a:normAutofit fontScale="85000" lnSpcReduction="20000"/>
          </a:bodyPr>
          <a:lstStyle/>
          <a:p>
            <a:r>
              <a:rPr lang="en-GB" sz="3200" dirty="0">
                <a:latin typeface="Times New Roman" panose="02020603050405020304" pitchFamily="18" charset="0"/>
                <a:cs typeface="Times New Roman" panose="02020603050405020304" pitchFamily="18" charset="0"/>
              </a:rPr>
              <a:t> </a:t>
            </a:r>
            <a:r>
              <a:rPr lang="en-GB" sz="3000" dirty="0">
                <a:latin typeface="Times New Roman" panose="02020603050405020304" pitchFamily="18" charset="0"/>
                <a:cs typeface="Times New Roman" panose="02020603050405020304" pitchFamily="18" charset="0"/>
              </a:rPr>
              <a:t>The best way to prevent injury is </a:t>
            </a:r>
            <a:r>
              <a:rPr lang="en-GB" sz="3000" dirty="0">
                <a:solidFill>
                  <a:schemeClr val="accent1"/>
                </a:solidFill>
                <a:latin typeface="Times New Roman" panose="02020603050405020304" pitchFamily="18" charset="0"/>
                <a:cs typeface="Times New Roman" panose="02020603050405020304" pitchFamily="18" charset="0"/>
              </a:rPr>
              <a:t>to change </a:t>
            </a:r>
            <a:r>
              <a:rPr lang="en-GB" sz="3000" dirty="0">
                <a:latin typeface="Times New Roman" panose="02020603050405020304" pitchFamily="18" charset="0"/>
                <a:cs typeface="Times New Roman" panose="02020603050405020304" pitchFamily="18" charset="0"/>
              </a:rPr>
              <a:t>the risk factor</a:t>
            </a:r>
          </a:p>
          <a:p>
            <a:r>
              <a:rPr lang="en-GB" sz="3000" dirty="0">
                <a:latin typeface="Times New Roman" panose="02020603050405020304" pitchFamily="18" charset="0"/>
                <a:cs typeface="Times New Roman" panose="02020603050405020304" pitchFamily="18" charset="0"/>
              </a:rPr>
              <a:t> For example:</a:t>
            </a:r>
          </a:p>
          <a:p>
            <a:endParaRPr lang="en-GB" sz="3000" dirty="0">
              <a:latin typeface="Times New Roman" panose="02020603050405020304" pitchFamily="18" charset="0"/>
              <a:cs typeface="Times New Roman" panose="02020603050405020304" pitchFamily="18" charset="0"/>
            </a:endParaRPr>
          </a:p>
          <a:p>
            <a:pPr lvl="1"/>
            <a:r>
              <a:rPr lang="en-GB" sz="3000" dirty="0">
                <a:latin typeface="Times New Roman" panose="02020603050405020304" pitchFamily="18" charset="0"/>
                <a:cs typeface="Times New Roman" panose="02020603050405020304" pitchFamily="18" charset="0"/>
              </a:rPr>
              <a:t>A risk factor of muscle weakness can be overcome with a strengthening program,</a:t>
            </a:r>
          </a:p>
          <a:p>
            <a:pPr lvl="1"/>
            <a:r>
              <a:rPr lang="en-GB" sz="3000" dirty="0">
                <a:latin typeface="Times New Roman" panose="02020603050405020304" pitchFamily="18" charset="0"/>
                <a:cs typeface="Times New Roman" panose="02020603050405020304" pitchFamily="18" charset="0"/>
              </a:rPr>
              <a:t> A risk factor of poor proprioception can be improved by balance re-training.</a:t>
            </a:r>
          </a:p>
          <a:p>
            <a:pPr lvl="1"/>
            <a:r>
              <a:rPr lang="en-GB" sz="3000" dirty="0">
                <a:latin typeface="Times New Roman" panose="02020603050405020304" pitchFamily="18" charset="0"/>
                <a:cs typeface="Times New Roman" panose="02020603050405020304" pitchFamily="18" charset="0"/>
              </a:rPr>
              <a:t> If artiﬁcial turf were a risk factor, it could be minimized by playing on grass</a:t>
            </a:r>
          </a:p>
          <a:p>
            <a:pPr lvl="1"/>
            <a:endParaRPr lang="en-GB" sz="3000" dirty="0">
              <a:latin typeface="Times New Roman" panose="02020603050405020304" pitchFamily="18" charset="0"/>
              <a:cs typeface="Times New Roman" panose="02020603050405020304" pitchFamily="18" charset="0"/>
            </a:endParaRPr>
          </a:p>
          <a:p>
            <a:r>
              <a:rPr lang="en-GB" sz="3000" dirty="0">
                <a:latin typeface="Times New Roman" panose="02020603050405020304" pitchFamily="18" charset="0"/>
                <a:cs typeface="Times New Roman" panose="02020603050405020304" pitchFamily="18" charset="0"/>
              </a:rPr>
              <a:t>The risk factor </a:t>
            </a:r>
            <a:r>
              <a:rPr lang="en-GB" sz="3000" dirty="0">
                <a:solidFill>
                  <a:schemeClr val="accent1"/>
                </a:solidFill>
                <a:latin typeface="Times New Roman" panose="02020603050405020304" pitchFamily="18" charset="0"/>
                <a:cs typeface="Times New Roman" panose="02020603050405020304" pitchFamily="18" charset="0"/>
              </a:rPr>
              <a:t>cannot be changed</a:t>
            </a:r>
          </a:p>
          <a:p>
            <a:r>
              <a:rPr lang="en-GB" sz="3000" dirty="0">
                <a:latin typeface="Times New Roman" panose="02020603050405020304" pitchFamily="18" charset="0"/>
                <a:cs typeface="Times New Roman" panose="02020603050405020304" pitchFamily="18" charset="0"/>
              </a:rPr>
              <a:t> For example:</a:t>
            </a:r>
          </a:p>
          <a:p>
            <a:endParaRPr lang="en-GB" sz="3000" dirty="0">
              <a:latin typeface="Times New Roman" panose="02020603050405020304" pitchFamily="18" charset="0"/>
              <a:cs typeface="Times New Roman" panose="02020603050405020304" pitchFamily="18" charset="0"/>
            </a:endParaRPr>
          </a:p>
          <a:p>
            <a:pPr lvl="1"/>
            <a:r>
              <a:rPr lang="en-GB" sz="3000" dirty="0">
                <a:latin typeface="Times New Roman" panose="02020603050405020304" pitchFamily="18" charset="0"/>
                <a:cs typeface="Times New Roman" panose="02020603050405020304" pitchFamily="18" charset="0"/>
              </a:rPr>
              <a:t>Gender: ACL injuries 4-6 times more common among female athletes than male athletes in soccer, basketball, and handball. </a:t>
            </a:r>
          </a:p>
          <a:p>
            <a:endParaRPr lang="en-HK" sz="32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2024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50289-C16A-4944-915E-C8CFE5D52FE1}"/>
              </a:ext>
            </a:extLst>
          </p:cNvPr>
          <p:cNvSpPr>
            <a:spLocks noGrp="1"/>
          </p:cNvSpPr>
          <p:nvPr>
            <p:ph type="title"/>
          </p:nvPr>
        </p:nvSpPr>
        <p:spPr>
          <a:xfrm>
            <a:off x="838200" y="365126"/>
            <a:ext cx="10515600" cy="493004"/>
          </a:xfrm>
        </p:spPr>
        <p:txBody>
          <a:bodyPr>
            <a:normAutofit fontScale="90000"/>
          </a:bodyPr>
          <a:lstStyle/>
          <a:p>
            <a:r>
              <a:rPr lang="en-HK" dirty="0">
                <a:solidFill>
                  <a:srgbClr val="FF0000"/>
                </a:solidFill>
                <a:latin typeface="Times New Roman" panose="02020603050405020304" pitchFamily="18" charset="0"/>
                <a:cs typeface="Times New Roman" panose="02020603050405020304" pitchFamily="18" charset="0"/>
              </a:rPr>
              <a:t>The mechanism of injury</a:t>
            </a:r>
            <a:endParaRPr lang="en-HK" dirty="0"/>
          </a:p>
        </p:txBody>
      </p:sp>
      <p:sp>
        <p:nvSpPr>
          <p:cNvPr id="3" name="Content Placeholder 2">
            <a:extLst>
              <a:ext uri="{FF2B5EF4-FFF2-40B4-BE49-F238E27FC236}">
                <a16:creationId xmlns:a16="http://schemas.microsoft.com/office/drawing/2014/main" id="{58867E1D-FF4B-49B7-9F8F-EA1C52448345}"/>
              </a:ext>
            </a:extLst>
          </p:cNvPr>
          <p:cNvSpPr>
            <a:spLocks noGrp="1"/>
          </p:cNvSpPr>
          <p:nvPr>
            <p:ph idx="1"/>
          </p:nvPr>
        </p:nvSpPr>
        <p:spPr>
          <a:xfrm>
            <a:off x="838200" y="1083212"/>
            <a:ext cx="10515600" cy="5422091"/>
          </a:xfrm>
        </p:spPr>
        <p:txBody>
          <a:bodyPr>
            <a:normAutofit fontScale="92500" lnSpcReduction="20000"/>
          </a:bodyPr>
          <a:lstStyle/>
          <a:p>
            <a:r>
              <a:rPr lang="en-US" sz="3200" dirty="0">
                <a:latin typeface="Times New Roman" panose="02020603050405020304" pitchFamily="18" charset="0"/>
                <a:cs typeface="Times New Roman" panose="02020603050405020304" pitchFamily="18" charset="0"/>
              </a:rPr>
              <a:t>The key to injury prevention may lie with the </a:t>
            </a:r>
            <a:r>
              <a:rPr lang="en-US" sz="3200" dirty="0">
                <a:solidFill>
                  <a:schemeClr val="accent1"/>
                </a:solidFill>
                <a:latin typeface="Times New Roman" panose="02020603050405020304" pitchFamily="18" charset="0"/>
                <a:cs typeface="Times New Roman" panose="02020603050405020304" pitchFamily="18" charset="0"/>
              </a:rPr>
              <a:t>injury mechanisms</a:t>
            </a:r>
            <a:r>
              <a:rPr lang="en-US" sz="3200" dirty="0">
                <a:latin typeface="Times New Roman" panose="02020603050405020304" pitchFamily="18" charset="0"/>
                <a:cs typeface="Times New Roman" panose="02020603050405020304" pitchFamily="18" charset="0"/>
              </a:rPr>
              <a:t>, not with the risk factors </a:t>
            </a:r>
          </a:p>
          <a:p>
            <a:r>
              <a:rPr lang="en-GB" sz="3600" dirty="0">
                <a:latin typeface="Times New Roman" panose="02020603050405020304" pitchFamily="18" charset="0"/>
                <a:cs typeface="Times New Roman" panose="02020603050405020304" pitchFamily="18" charset="0"/>
              </a:rPr>
              <a:t>Injury mechanism: </a:t>
            </a:r>
            <a:r>
              <a:rPr lang="en-GB" sz="3200" dirty="0">
                <a:latin typeface="Times New Roman" panose="02020603050405020304" pitchFamily="18" charset="0"/>
                <a:cs typeface="Times New Roman" panose="02020603050405020304" pitchFamily="18" charset="0"/>
              </a:rPr>
              <a:t>Contact, Non-contact </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For example:</a:t>
            </a:r>
          </a:p>
          <a:p>
            <a:pPr lvl="1"/>
            <a:r>
              <a:rPr lang="en-US" sz="2800" dirty="0">
                <a:latin typeface="Times New Roman" panose="02020603050405020304" pitchFamily="18" charset="0"/>
                <a:cs typeface="Times New Roman" panose="02020603050405020304" pitchFamily="18" charset="0"/>
              </a:rPr>
              <a:t>random event: struck in the face which could occur regardless of intrinsic or extrinsic risk factors. If defenders and attackers are hit as often as goalies, it may not be possible to identify the player at risk </a:t>
            </a:r>
            <a:r>
              <a:rPr lang="en-US" sz="2800" dirty="0"/>
              <a:t/>
            </a:r>
            <a:br>
              <a:rPr lang="en-US" sz="2800" dirty="0"/>
            </a:br>
            <a:endParaRPr lang="en-GB" sz="2800" dirty="0">
              <a:latin typeface="Times New Roman" panose="02020603050405020304" pitchFamily="18" charset="0"/>
              <a:cs typeface="Times New Roman" panose="02020603050405020304" pitchFamily="18" charset="0"/>
            </a:endParaRPr>
          </a:p>
          <a:p>
            <a:r>
              <a:rPr lang="en-GB" sz="3200" dirty="0">
                <a:latin typeface="Times New Roman" panose="02020603050405020304" pitchFamily="18" charset="0"/>
                <a:cs typeface="Times New Roman" panose="02020603050405020304" pitchFamily="18" charset="0"/>
              </a:rPr>
              <a:t>It may be important to have detailed knowledge of the biomechanics</a:t>
            </a:r>
          </a:p>
          <a:p>
            <a:pPr marL="0" indent="0">
              <a:buNone/>
            </a:pPr>
            <a:r>
              <a:rPr lang="en-GB" sz="3200" dirty="0">
                <a:latin typeface="Times New Roman" panose="02020603050405020304" pitchFamily="18" charset="0"/>
                <a:cs typeface="Times New Roman" panose="02020603050405020304" pitchFamily="18" charset="0"/>
              </a:rPr>
              <a:t>For example:</a:t>
            </a:r>
          </a:p>
          <a:p>
            <a:pPr lvl="1"/>
            <a:r>
              <a:rPr lang="en-GB" sz="2800" dirty="0">
                <a:latin typeface="Times New Roman" panose="02020603050405020304" pitchFamily="18" charset="0"/>
                <a:cs typeface="Times New Roman" panose="02020603050405020304" pitchFamily="18" charset="0"/>
              </a:rPr>
              <a:t>to design an appropriate hockey helmet, it is necessary to have an accurate estimate of the impact forces involved in the game, such as when a falling player hits the ice. </a:t>
            </a:r>
            <a:endParaRPr lang="en-HK"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2469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12EDF-2251-49C0-96DE-311EEEFFE934}"/>
              </a:ext>
            </a:extLst>
          </p:cNvPr>
          <p:cNvSpPr>
            <a:spLocks noGrp="1"/>
          </p:cNvSpPr>
          <p:nvPr>
            <p:ph type="title"/>
          </p:nvPr>
        </p:nvSpPr>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The mechanism of injury</a:t>
            </a:r>
          </a:p>
        </p:txBody>
      </p:sp>
      <p:sp>
        <p:nvSpPr>
          <p:cNvPr id="3" name="Content Placeholder 2">
            <a:extLst>
              <a:ext uri="{FF2B5EF4-FFF2-40B4-BE49-F238E27FC236}">
                <a16:creationId xmlns:a16="http://schemas.microsoft.com/office/drawing/2014/main" id="{4DCD839D-B6D6-4B42-91DC-94F9C17E3A50}"/>
              </a:ext>
            </a:extLst>
          </p:cNvPr>
          <p:cNvSpPr>
            <a:spLocks noGrp="1"/>
          </p:cNvSpPr>
          <p:nvPr>
            <p:ph idx="1"/>
          </p:nvPr>
        </p:nvSpPr>
        <p:spPr>
          <a:xfrm>
            <a:off x="985911" y="1480967"/>
            <a:ext cx="10515600" cy="5377033"/>
          </a:xfrm>
        </p:spPr>
        <p:txBody>
          <a:bodyPr>
            <a:normAutofit/>
          </a:bodyPr>
          <a:lstStyle/>
          <a:p>
            <a:r>
              <a:rPr lang="en-US" sz="3000" dirty="0">
                <a:solidFill>
                  <a:prstClr val="black"/>
                </a:solidFill>
                <a:latin typeface="Times New Roman" panose="02020603050405020304" pitchFamily="18" charset="0"/>
                <a:cs typeface="Times New Roman" panose="02020603050405020304" pitchFamily="18" charset="0"/>
              </a:rPr>
              <a:t>The key to injury prevention may lie with the </a:t>
            </a:r>
            <a:r>
              <a:rPr lang="en-GB" sz="3200" dirty="0">
                <a:solidFill>
                  <a:schemeClr val="accent1"/>
                </a:solidFill>
                <a:latin typeface="Times New Roman" panose="02020603050405020304" pitchFamily="18" charset="0"/>
                <a:cs typeface="Times New Roman" panose="02020603050405020304" pitchFamily="18" charset="0"/>
              </a:rPr>
              <a:t> events leading to the injury situation </a:t>
            </a:r>
            <a:r>
              <a:rPr lang="en-GB" sz="3200" dirty="0">
                <a:latin typeface="Times New Roman" panose="02020603050405020304" pitchFamily="18" charset="0"/>
                <a:cs typeface="Times New Roman" panose="02020603050405020304" pitchFamily="18" charset="0"/>
              </a:rPr>
              <a:t>(playing situation, player, and opponent behaviour)</a:t>
            </a:r>
          </a:p>
          <a:p>
            <a:endParaRPr lang="en-GB" sz="3200" dirty="0">
              <a:latin typeface="Times New Roman" panose="02020603050405020304" pitchFamily="18" charset="0"/>
              <a:cs typeface="Times New Roman" panose="02020603050405020304" pitchFamily="18" charset="0"/>
            </a:endParaRPr>
          </a:p>
          <a:p>
            <a:pPr marL="0" indent="0">
              <a:buNone/>
            </a:pPr>
            <a:r>
              <a:rPr lang="en-GB" sz="3200" dirty="0">
                <a:latin typeface="Times New Roman" panose="02020603050405020304" pitchFamily="18" charset="0"/>
                <a:cs typeface="Times New Roman" panose="02020603050405020304" pitchFamily="18" charset="0"/>
              </a:rPr>
              <a:t>For example: </a:t>
            </a:r>
          </a:p>
          <a:p>
            <a:pPr marL="457200" lvl="1" indent="0">
              <a:buNone/>
            </a:pPr>
            <a:r>
              <a:rPr lang="en-GB" sz="2800" dirty="0">
                <a:latin typeface="Times New Roman" panose="02020603050405020304" pitchFamily="18" charset="0"/>
                <a:cs typeface="Times New Roman" panose="02020603050405020304" pitchFamily="18" charset="0"/>
              </a:rPr>
              <a:t>to prevent head injuries in soccer the ﬁrst question is: What strikes the head? The ball? Or is it a head to-head clash with an opponent in a heading duel? Or the opponent’s arm or elbow? Or do head injuries typically result when falling and hitting the ground? </a:t>
            </a:r>
          </a:p>
          <a:p>
            <a:pPr marL="457200" lvl="1" indent="0">
              <a:buNone/>
            </a:pPr>
            <a:r>
              <a:rPr lang="en-GB" sz="2800" dirty="0">
                <a:latin typeface="Times New Roman" panose="02020603050405020304" pitchFamily="18" charset="0"/>
                <a:cs typeface="Times New Roman" panose="02020603050405020304" pitchFamily="18" charset="0"/>
              </a:rPr>
              <a:t>…..Strict rule for elbow use</a:t>
            </a:r>
            <a:endParaRPr lang="en-HK"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09932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71E11-ED9D-47AD-848E-98825FC3DBBB}"/>
              </a:ext>
            </a:extLst>
          </p:cNvPr>
          <p:cNvSpPr>
            <a:spLocks noGrp="1"/>
          </p:cNvSpPr>
          <p:nvPr>
            <p:ph type="title"/>
          </p:nvPr>
        </p:nvSpPr>
        <p:spPr>
          <a:xfrm>
            <a:off x="618980" y="140677"/>
            <a:ext cx="10651002" cy="1402080"/>
          </a:xfrm>
        </p:spPr>
        <p:txBody>
          <a:bodyPr>
            <a:normAutofit fontScale="90000"/>
          </a:bodyPr>
          <a:lstStyle/>
          <a:p>
            <a:pPr>
              <a:lnSpc>
                <a:spcPct val="150000"/>
              </a:lnSpc>
            </a:pPr>
            <a:r>
              <a:rPr lang="en-GB" dirty="0">
                <a:solidFill>
                  <a:srgbClr val="FF0000"/>
                </a:solidFill>
                <a:latin typeface="Times New Roman" panose="02020603050405020304" pitchFamily="18" charset="0"/>
                <a:cs typeface="Times New Roman" panose="02020603050405020304" pitchFamily="18" charset="0"/>
              </a:rPr>
              <a:t>Developing intervention methods and programs</a:t>
            </a:r>
            <a:br>
              <a:rPr lang="en-GB" dirty="0">
                <a:solidFill>
                  <a:srgbClr val="FF0000"/>
                </a:solidFill>
                <a:latin typeface="Times New Roman" panose="02020603050405020304" pitchFamily="18" charset="0"/>
                <a:cs typeface="Times New Roman" panose="02020603050405020304" pitchFamily="18" charset="0"/>
              </a:rPr>
            </a:br>
            <a:r>
              <a:rPr lang="en-GB" sz="2700" dirty="0">
                <a:latin typeface="Times New Roman" panose="02020603050405020304" pitchFamily="18" charset="0"/>
                <a:cs typeface="Times New Roman" panose="02020603050405020304" pitchFamily="18" charset="0"/>
              </a:rPr>
              <a:t>The third stage (van </a:t>
            </a:r>
            <a:r>
              <a:rPr lang="en-GB" sz="2700" dirty="0" err="1">
                <a:latin typeface="Times New Roman" panose="02020603050405020304" pitchFamily="18" charset="0"/>
                <a:cs typeface="Times New Roman" panose="02020603050405020304" pitchFamily="18" charset="0"/>
              </a:rPr>
              <a:t>Mechelen’s</a:t>
            </a:r>
            <a:r>
              <a:rPr lang="en-GB" sz="2700" dirty="0">
                <a:latin typeface="Times New Roman" panose="02020603050405020304" pitchFamily="18" charset="0"/>
                <a:cs typeface="Times New Roman" panose="02020603050405020304" pitchFamily="18" charset="0"/>
              </a:rPr>
              <a:t> approach) is the introduction of prevention measures</a:t>
            </a:r>
            <a:endParaRPr lang="en-HK" dirty="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a16="http://schemas.microsoft.com/office/drawing/2014/main" id="{69FD97CE-BF74-4106-83F3-31067DD6F0A0}"/>
              </a:ext>
            </a:extLst>
          </p:cNvPr>
          <p:cNvGraphicFramePr>
            <a:graphicFrameLocks noGrp="1"/>
          </p:cNvGraphicFramePr>
          <p:nvPr>
            <p:ph idx="1"/>
            <p:extLst>
              <p:ext uri="{D42A27DB-BD31-4B8C-83A1-F6EECF244321}">
                <p14:modId xmlns:p14="http://schemas.microsoft.com/office/powerpoint/2010/main" val="995929143"/>
              </p:ext>
            </p:extLst>
          </p:nvPr>
        </p:nvGraphicFramePr>
        <p:xfrm>
          <a:off x="788961" y="1922585"/>
          <a:ext cx="10460504" cy="4632960"/>
        </p:xfrm>
        <a:graphic>
          <a:graphicData uri="http://schemas.openxmlformats.org/drawingml/2006/table">
            <a:tbl>
              <a:tblPr firstRow="1" bandRow="1">
                <a:tableStyleId>{5C22544A-7EE6-4342-B048-85BDC9FD1C3A}</a:tableStyleId>
              </a:tblPr>
              <a:tblGrid>
                <a:gridCol w="2250245">
                  <a:extLst>
                    <a:ext uri="{9D8B030D-6E8A-4147-A177-3AD203B41FA5}">
                      <a16:colId xmlns:a16="http://schemas.microsoft.com/office/drawing/2014/main" val="4111513962"/>
                    </a:ext>
                  </a:extLst>
                </a:gridCol>
                <a:gridCol w="2570368">
                  <a:extLst>
                    <a:ext uri="{9D8B030D-6E8A-4147-A177-3AD203B41FA5}">
                      <a16:colId xmlns:a16="http://schemas.microsoft.com/office/drawing/2014/main" val="2962595749"/>
                    </a:ext>
                  </a:extLst>
                </a:gridCol>
                <a:gridCol w="3226526">
                  <a:extLst>
                    <a:ext uri="{9D8B030D-6E8A-4147-A177-3AD203B41FA5}">
                      <a16:colId xmlns:a16="http://schemas.microsoft.com/office/drawing/2014/main" val="496873548"/>
                    </a:ext>
                  </a:extLst>
                </a:gridCol>
                <a:gridCol w="2413365">
                  <a:extLst>
                    <a:ext uri="{9D8B030D-6E8A-4147-A177-3AD203B41FA5}">
                      <a16:colId xmlns:a16="http://schemas.microsoft.com/office/drawing/2014/main" val="4035258097"/>
                    </a:ext>
                  </a:extLst>
                </a:gridCol>
              </a:tblGrid>
              <a:tr h="471805">
                <a:tc>
                  <a:txBody>
                    <a:bodyPr/>
                    <a:lstStyle/>
                    <a:p>
                      <a:endParaRPr lang="en-HK" sz="2800" dirty="0">
                        <a:latin typeface="Times New Roman" panose="02020603050405020304" pitchFamily="18" charset="0"/>
                        <a:cs typeface="Times New Roman" panose="02020603050405020304" pitchFamily="18" charset="0"/>
                      </a:endParaRPr>
                    </a:p>
                  </a:txBody>
                  <a:tcPr/>
                </a:tc>
                <a:tc>
                  <a:txBody>
                    <a:bodyPr/>
                    <a:lstStyle/>
                    <a:p>
                      <a:r>
                        <a:rPr lang="en-HK" sz="2800" dirty="0">
                          <a:latin typeface="Times New Roman" panose="02020603050405020304" pitchFamily="18" charset="0"/>
                          <a:cs typeface="Times New Roman" panose="02020603050405020304" pitchFamily="18" charset="0"/>
                        </a:rPr>
                        <a:t>Pre-crash</a:t>
                      </a:r>
                    </a:p>
                  </a:txBody>
                  <a:tcPr/>
                </a:tc>
                <a:tc>
                  <a:txBody>
                    <a:bodyPr/>
                    <a:lstStyle/>
                    <a:p>
                      <a:r>
                        <a:rPr lang="en-HK" sz="2800" dirty="0">
                          <a:latin typeface="Times New Roman" panose="02020603050405020304" pitchFamily="18" charset="0"/>
                          <a:cs typeface="Times New Roman" panose="02020603050405020304" pitchFamily="18" charset="0"/>
                        </a:rPr>
                        <a:t>Crash</a:t>
                      </a:r>
                    </a:p>
                  </a:txBody>
                  <a:tcPr/>
                </a:tc>
                <a:tc>
                  <a:txBody>
                    <a:bodyPr/>
                    <a:lstStyle/>
                    <a:p>
                      <a:r>
                        <a:rPr lang="en-HK" sz="2800" dirty="0">
                          <a:latin typeface="Times New Roman" panose="02020603050405020304" pitchFamily="18" charset="0"/>
                          <a:cs typeface="Times New Roman" panose="02020603050405020304" pitchFamily="18" charset="0"/>
                        </a:rPr>
                        <a:t>Post-crash</a:t>
                      </a:r>
                    </a:p>
                  </a:txBody>
                  <a:tcPr/>
                </a:tc>
                <a:extLst>
                  <a:ext uri="{0D108BD9-81ED-4DB2-BD59-A6C34878D82A}">
                    <a16:rowId xmlns:a16="http://schemas.microsoft.com/office/drawing/2014/main" val="3938806156"/>
                  </a:ext>
                </a:extLst>
              </a:tr>
              <a:tr h="636856">
                <a:tc>
                  <a:txBody>
                    <a:bodyPr/>
                    <a:lstStyle/>
                    <a:p>
                      <a:r>
                        <a:rPr lang="en-HK" sz="2800" dirty="0">
                          <a:latin typeface="Times New Roman" panose="02020603050405020304" pitchFamily="18" charset="0"/>
                          <a:cs typeface="Times New Roman" panose="02020603050405020304" pitchFamily="18" charset="0"/>
                        </a:rPr>
                        <a:t>Athlete</a:t>
                      </a:r>
                    </a:p>
                  </a:txBody>
                  <a:tcPr/>
                </a:tc>
                <a:tc>
                  <a:txBody>
                    <a:bodyPr/>
                    <a:lstStyle/>
                    <a:p>
                      <a:r>
                        <a:rPr lang="en-HK" sz="2800" dirty="0">
                          <a:latin typeface="Times New Roman" panose="02020603050405020304" pitchFamily="18" charset="0"/>
                          <a:cs typeface="Times New Roman" panose="02020603050405020304" pitchFamily="18" charset="0"/>
                        </a:rPr>
                        <a:t>Technique, Neuromuscular function</a:t>
                      </a:r>
                    </a:p>
                  </a:txBody>
                  <a:tcPr/>
                </a:tc>
                <a:tc>
                  <a:txBody>
                    <a:bodyPr/>
                    <a:lstStyle/>
                    <a:p>
                      <a:r>
                        <a:rPr lang="en-HK" sz="2800" dirty="0">
                          <a:latin typeface="Times New Roman" panose="02020603050405020304" pitchFamily="18" charset="0"/>
                          <a:cs typeface="Times New Roman" panose="02020603050405020304" pitchFamily="18" charset="0"/>
                        </a:rPr>
                        <a:t>Training status </a:t>
                      </a:r>
                      <a:r>
                        <a:rPr lang="en-HK" sz="2400" dirty="0">
                          <a:latin typeface="Times New Roman" panose="02020603050405020304" pitchFamily="18" charset="0"/>
                          <a:cs typeface="Times New Roman" panose="02020603050405020304" pitchFamily="18" charset="0"/>
                        </a:rPr>
                        <a:t>(strength,</a:t>
                      </a:r>
                      <a:r>
                        <a:rPr lang="en-HK" sz="2400" baseline="0" dirty="0">
                          <a:latin typeface="Times New Roman" panose="02020603050405020304" pitchFamily="18" charset="0"/>
                          <a:cs typeface="Times New Roman" panose="02020603050405020304" pitchFamily="18" charset="0"/>
                        </a:rPr>
                        <a:t> flexibility)</a:t>
                      </a:r>
                      <a:r>
                        <a:rPr lang="en-HK" sz="2400" dirty="0">
                          <a:latin typeface="Times New Roman" panose="02020603050405020304" pitchFamily="18" charset="0"/>
                          <a:cs typeface="Times New Roman" panose="02020603050405020304" pitchFamily="18" charset="0"/>
                        </a:rPr>
                        <a:t>, </a:t>
                      </a:r>
                      <a:r>
                        <a:rPr lang="en-HK" sz="2800" dirty="0">
                          <a:latin typeface="Times New Roman" panose="02020603050405020304" pitchFamily="18" charset="0"/>
                          <a:cs typeface="Times New Roman" panose="02020603050405020304" pitchFamily="18" charset="0"/>
                        </a:rPr>
                        <a:t>falling techniques</a:t>
                      </a:r>
                    </a:p>
                  </a:txBody>
                  <a:tcPr/>
                </a:tc>
                <a:tc>
                  <a:txBody>
                    <a:bodyPr/>
                    <a:lstStyle/>
                    <a:p>
                      <a:r>
                        <a:rPr lang="en-HK" sz="2800" dirty="0">
                          <a:latin typeface="Times New Roman" panose="02020603050405020304" pitchFamily="18" charset="0"/>
                          <a:cs typeface="Times New Roman" panose="02020603050405020304" pitchFamily="18" charset="0"/>
                        </a:rPr>
                        <a:t>Rehabilitation</a:t>
                      </a:r>
                    </a:p>
                  </a:txBody>
                  <a:tcPr/>
                </a:tc>
                <a:extLst>
                  <a:ext uri="{0D108BD9-81ED-4DB2-BD59-A6C34878D82A}">
                    <a16:rowId xmlns:a16="http://schemas.microsoft.com/office/drawing/2014/main" val="2824189682"/>
                  </a:ext>
                </a:extLst>
              </a:tr>
              <a:tr h="636856">
                <a:tc>
                  <a:txBody>
                    <a:bodyPr/>
                    <a:lstStyle/>
                    <a:p>
                      <a:r>
                        <a:rPr lang="en-HK" sz="2800" dirty="0">
                          <a:latin typeface="Times New Roman" panose="02020603050405020304" pitchFamily="18" charset="0"/>
                          <a:cs typeface="Times New Roman" panose="02020603050405020304" pitchFamily="18" charset="0"/>
                        </a:rPr>
                        <a:t>Surroundings</a:t>
                      </a:r>
                    </a:p>
                  </a:txBody>
                  <a:tcPr/>
                </a:tc>
                <a:tc>
                  <a:txBody>
                    <a:bodyPr/>
                    <a:lstStyle/>
                    <a:p>
                      <a:r>
                        <a:rPr lang="en-HK" sz="2800" dirty="0">
                          <a:latin typeface="Times New Roman" panose="02020603050405020304" pitchFamily="18" charset="0"/>
                          <a:cs typeface="Times New Roman" panose="02020603050405020304" pitchFamily="18" charset="0"/>
                        </a:rPr>
                        <a:t>Floor friction, playing rules</a:t>
                      </a:r>
                    </a:p>
                  </a:txBody>
                  <a:tcPr/>
                </a:tc>
                <a:tc>
                  <a:txBody>
                    <a:bodyPr/>
                    <a:lstStyle/>
                    <a:p>
                      <a:r>
                        <a:rPr lang="en-HK" sz="2800" dirty="0">
                          <a:latin typeface="Times New Roman" panose="02020603050405020304" pitchFamily="18" charset="0"/>
                          <a:cs typeface="Times New Roman" panose="02020603050405020304" pitchFamily="18" charset="0"/>
                        </a:rPr>
                        <a:t>Safety nets, soft mats</a:t>
                      </a:r>
                    </a:p>
                  </a:txBody>
                  <a:tcPr/>
                </a:tc>
                <a:tc>
                  <a:txBody>
                    <a:bodyPr/>
                    <a:lstStyle/>
                    <a:p>
                      <a:r>
                        <a:rPr lang="en-HK" sz="2800" dirty="0">
                          <a:latin typeface="Times New Roman" panose="02020603050405020304" pitchFamily="18" charset="0"/>
                          <a:cs typeface="Times New Roman" panose="02020603050405020304" pitchFamily="18" charset="0"/>
                        </a:rPr>
                        <a:t>Emergency medical coverage</a:t>
                      </a:r>
                    </a:p>
                  </a:txBody>
                  <a:tcPr/>
                </a:tc>
                <a:extLst>
                  <a:ext uri="{0D108BD9-81ED-4DB2-BD59-A6C34878D82A}">
                    <a16:rowId xmlns:a16="http://schemas.microsoft.com/office/drawing/2014/main" val="938638735"/>
                  </a:ext>
                </a:extLst>
              </a:tr>
              <a:tr h="636856">
                <a:tc>
                  <a:txBody>
                    <a:bodyPr/>
                    <a:lstStyle/>
                    <a:p>
                      <a:r>
                        <a:rPr lang="en-HK" sz="2800" dirty="0">
                          <a:latin typeface="Times New Roman" panose="02020603050405020304" pitchFamily="18" charset="0"/>
                          <a:cs typeface="Times New Roman" panose="02020603050405020304" pitchFamily="18" charset="0"/>
                        </a:rPr>
                        <a:t>Equipment</a:t>
                      </a:r>
                    </a:p>
                  </a:txBody>
                  <a:tcPr/>
                </a:tc>
                <a:tc>
                  <a:txBody>
                    <a:bodyPr/>
                    <a:lstStyle/>
                    <a:p>
                      <a:r>
                        <a:rPr lang="en-HK" sz="2800" dirty="0">
                          <a:latin typeface="Times New Roman" panose="02020603050405020304" pitchFamily="18" charset="0"/>
                          <a:cs typeface="Times New Roman" panose="02020603050405020304" pitchFamily="18" charset="0"/>
                        </a:rPr>
                        <a:t>Shoe friction</a:t>
                      </a:r>
                    </a:p>
                  </a:txBody>
                  <a:tcPr/>
                </a:tc>
                <a:tc>
                  <a:txBody>
                    <a:bodyPr/>
                    <a:lstStyle/>
                    <a:p>
                      <a:r>
                        <a:rPr lang="en-HK" sz="2800" dirty="0">
                          <a:latin typeface="Times New Roman" panose="02020603050405020304" pitchFamily="18" charset="0"/>
                          <a:cs typeface="Times New Roman" panose="02020603050405020304" pitchFamily="18" charset="0"/>
                        </a:rPr>
                        <a:t>Tape or brace, leg padding</a:t>
                      </a:r>
                    </a:p>
                  </a:txBody>
                  <a:tcPr/>
                </a:tc>
                <a:tc>
                  <a:txBody>
                    <a:bodyPr/>
                    <a:lstStyle/>
                    <a:p>
                      <a:r>
                        <a:rPr lang="en-HK" sz="2800" dirty="0">
                          <a:latin typeface="Times New Roman" panose="02020603050405020304" pitchFamily="18" charset="0"/>
                          <a:cs typeface="Times New Roman" panose="02020603050405020304" pitchFamily="18" charset="0"/>
                        </a:rPr>
                        <a:t>First aid, equipment ambulance</a:t>
                      </a:r>
                    </a:p>
                  </a:txBody>
                  <a:tcPr/>
                </a:tc>
                <a:extLst>
                  <a:ext uri="{0D108BD9-81ED-4DB2-BD59-A6C34878D82A}">
                    <a16:rowId xmlns:a16="http://schemas.microsoft.com/office/drawing/2014/main" val="2167632938"/>
                  </a:ext>
                </a:extLst>
              </a:tr>
            </a:tbl>
          </a:graphicData>
        </a:graphic>
      </p:graphicFrame>
    </p:spTree>
    <p:extLst>
      <p:ext uri="{BB962C8B-B14F-4D97-AF65-F5344CB8AC3E}">
        <p14:creationId xmlns:p14="http://schemas.microsoft.com/office/powerpoint/2010/main" val="19076859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4094F-ACA8-45E8-922F-0951FBF31F73}"/>
              </a:ext>
            </a:extLst>
          </p:cNvPr>
          <p:cNvSpPr>
            <a:spLocks noGrp="1"/>
          </p:cNvSpPr>
          <p:nvPr>
            <p:ph type="title"/>
          </p:nvPr>
        </p:nvSpPr>
        <p:spPr>
          <a:xfrm>
            <a:off x="838200" y="365125"/>
            <a:ext cx="10515600" cy="1175287"/>
          </a:xfrm>
        </p:spPr>
        <p:txBody>
          <a:bodyPr>
            <a:normAutofit fontScale="90000"/>
          </a:bodyPr>
          <a:lstStyle/>
          <a:p>
            <a:r>
              <a:rPr lang="en-HK" dirty="0">
                <a:solidFill>
                  <a:srgbClr val="FF0000"/>
                </a:solidFill>
                <a:latin typeface="Times New Roman" panose="02020603050405020304" pitchFamily="18" charset="0"/>
                <a:cs typeface="Times New Roman" panose="02020603050405020304" pitchFamily="18" charset="0"/>
              </a:rPr>
              <a:t>Active versus passive measures</a:t>
            </a:r>
            <a:br>
              <a:rPr lang="en-HK" dirty="0">
                <a:solidFill>
                  <a:srgbClr val="FF0000"/>
                </a:solidFill>
                <a:latin typeface="Times New Roman" panose="02020603050405020304" pitchFamily="18" charset="0"/>
                <a:cs typeface="Times New Roman" panose="02020603050405020304" pitchFamily="18" charset="0"/>
              </a:rPr>
            </a:br>
            <a:endParaRPr lang="en-HK"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214358C-ACE0-4EB4-8109-9A538F7FB42E}"/>
              </a:ext>
            </a:extLst>
          </p:cNvPr>
          <p:cNvSpPr>
            <a:spLocks noGrp="1"/>
          </p:cNvSpPr>
          <p:nvPr>
            <p:ph idx="1"/>
          </p:nvPr>
        </p:nvSpPr>
        <p:spPr>
          <a:xfrm>
            <a:off x="838200" y="1392702"/>
            <a:ext cx="10515600" cy="4784261"/>
          </a:xfrm>
        </p:spPr>
        <p:txBody>
          <a:bodyPr>
            <a:normAutofit/>
          </a:bodyPr>
          <a:lstStyle/>
          <a:p>
            <a:r>
              <a:rPr lang="en-GB" sz="3200" dirty="0">
                <a:latin typeface="Times New Roman" panose="02020603050405020304" pitchFamily="18" charset="0"/>
                <a:cs typeface="Times New Roman" panose="02020603050405020304" pitchFamily="18" charset="0"/>
              </a:rPr>
              <a:t>Injury prevention measures can be categorized as:</a:t>
            </a:r>
          </a:p>
          <a:p>
            <a:pPr lvl="1"/>
            <a:r>
              <a:rPr lang="en-GB" sz="3200" dirty="0">
                <a:latin typeface="Times New Roman" panose="02020603050405020304" pitchFamily="18" charset="0"/>
                <a:cs typeface="Times New Roman" panose="02020603050405020304" pitchFamily="18" charset="0"/>
              </a:rPr>
              <a:t>Active :</a:t>
            </a:r>
          </a:p>
          <a:p>
            <a:pPr lvl="2"/>
            <a:r>
              <a:rPr lang="en-GB" sz="2800" dirty="0">
                <a:latin typeface="Times New Roman" panose="02020603050405020304" pitchFamily="18" charset="0"/>
                <a:cs typeface="Times New Roman" panose="02020603050405020304" pitchFamily="18" charset="0"/>
              </a:rPr>
              <a:t>Motor vehicle accident prevention are seat belts (active) which require the individual to fasten them</a:t>
            </a:r>
          </a:p>
          <a:p>
            <a:pPr lvl="2"/>
            <a:r>
              <a:rPr lang="en-GB" sz="2800" dirty="0">
                <a:latin typeface="Times New Roman" panose="02020603050405020304" pitchFamily="18" charset="0"/>
                <a:cs typeface="Times New Roman" panose="02020603050405020304" pitchFamily="18" charset="0"/>
              </a:rPr>
              <a:t>The type of facial protection in ice hockey is optional</a:t>
            </a:r>
          </a:p>
          <a:p>
            <a:pPr marL="914400" lvl="2" indent="0">
              <a:buNone/>
            </a:pPr>
            <a:endParaRPr lang="en-GB" sz="2800" dirty="0">
              <a:latin typeface="Times New Roman" panose="02020603050405020304" pitchFamily="18" charset="0"/>
              <a:cs typeface="Times New Roman" panose="02020603050405020304" pitchFamily="18" charset="0"/>
            </a:endParaRPr>
          </a:p>
          <a:p>
            <a:pPr lvl="1"/>
            <a:r>
              <a:rPr lang="en-GB" sz="3200" dirty="0">
                <a:latin typeface="Times New Roman" panose="02020603050405020304" pitchFamily="18" charset="0"/>
                <a:cs typeface="Times New Roman" panose="02020603050405020304" pitchFamily="18" charset="0"/>
              </a:rPr>
              <a:t>Passive </a:t>
            </a:r>
          </a:p>
          <a:p>
            <a:pPr lvl="2"/>
            <a:r>
              <a:rPr lang="en-GB" sz="2800" dirty="0">
                <a:latin typeface="Times New Roman" panose="02020603050405020304" pitchFamily="18" charset="0"/>
                <a:cs typeface="Times New Roman" panose="02020603050405020304" pitchFamily="18" charset="0"/>
              </a:rPr>
              <a:t>Air bags (passive) which do not require the operator to take any action. </a:t>
            </a:r>
            <a:endParaRPr lang="en-HK"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17629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9A17-42EA-4077-98A7-88C80140E216}"/>
              </a:ext>
            </a:extLst>
          </p:cNvPr>
          <p:cNvSpPr>
            <a:spLocks noGrp="1"/>
          </p:cNvSpPr>
          <p:nvPr>
            <p:ph type="title"/>
          </p:nvPr>
        </p:nvSpPr>
        <p:spPr>
          <a:xfrm>
            <a:off x="838200" y="365125"/>
            <a:ext cx="10515600" cy="1020543"/>
          </a:xfrm>
        </p:spPr>
        <p:txBody>
          <a:bodyPr>
            <a:normAutofit fontScale="90000"/>
          </a:bodyPr>
          <a:lstStyle/>
          <a:p>
            <a:r>
              <a:rPr lang="en-HK" sz="4000" dirty="0">
                <a:solidFill>
                  <a:srgbClr val="FF0000"/>
                </a:solidFill>
                <a:latin typeface="Times New Roman" panose="02020603050405020304" pitchFamily="18" charset="0"/>
                <a:cs typeface="Times New Roman" panose="02020603050405020304" pitchFamily="18" charset="0"/>
              </a:rPr>
              <a:t>Implementing injury prevention programs</a:t>
            </a:r>
            <a:br>
              <a:rPr lang="en-HK" sz="4000" dirty="0">
                <a:solidFill>
                  <a:srgbClr val="FF0000"/>
                </a:solidFill>
                <a:latin typeface="Times New Roman" panose="02020603050405020304" pitchFamily="18" charset="0"/>
                <a:cs typeface="Times New Roman" panose="02020603050405020304" pitchFamily="18" charset="0"/>
              </a:rPr>
            </a:br>
            <a:endParaRPr lang="en-HK" sz="40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48C4EA1-EB9C-4F7F-BDD0-A55B034051FB}"/>
              </a:ext>
            </a:extLst>
          </p:cNvPr>
          <p:cNvSpPr>
            <a:spLocks noGrp="1"/>
          </p:cNvSpPr>
          <p:nvPr>
            <p:ph idx="1"/>
          </p:nvPr>
        </p:nvSpPr>
        <p:spPr>
          <a:xfrm>
            <a:off x="838200" y="1188720"/>
            <a:ext cx="10515600" cy="4988243"/>
          </a:xfrm>
        </p:spPr>
        <p:txBody>
          <a:bodyPr>
            <a:normAutofit fontScale="85000" lnSpcReduction="10000"/>
          </a:bodyPr>
          <a:lstStyle/>
          <a:p>
            <a:pPr>
              <a:lnSpc>
                <a:spcPct val="100000"/>
              </a:lnSpc>
            </a:pPr>
            <a:r>
              <a:rPr lang="en-GB" sz="3200" dirty="0">
                <a:latin typeface="Times New Roman" panose="02020603050405020304" pitchFamily="18" charset="0"/>
                <a:cs typeface="Times New Roman" panose="02020603050405020304" pitchFamily="18" charset="0"/>
              </a:rPr>
              <a:t>There is a need to carefully develop the prevention measures, assess them under ideal conditions, and consider the implementation context.</a:t>
            </a:r>
          </a:p>
          <a:p>
            <a:pPr>
              <a:lnSpc>
                <a:spcPct val="100000"/>
              </a:lnSpc>
            </a:pPr>
            <a:r>
              <a:rPr lang="en-GB" sz="3200" dirty="0">
                <a:latin typeface="Times New Roman" panose="02020603050405020304" pitchFamily="18" charset="0"/>
                <a:cs typeface="Times New Roman" panose="02020603050405020304" pitchFamily="18" charset="0"/>
              </a:rPr>
              <a:t>An important part of the development of interventions is ﬁrst testing their </a:t>
            </a:r>
            <a:r>
              <a:rPr lang="en-GB" sz="3200" dirty="0">
                <a:solidFill>
                  <a:schemeClr val="accent1"/>
                </a:solidFill>
                <a:latin typeface="Times New Roman" panose="02020603050405020304" pitchFamily="18" charset="0"/>
                <a:cs typeface="Times New Roman" panose="02020603050405020304" pitchFamily="18" charset="0"/>
              </a:rPr>
              <a:t>efﬁcacy</a:t>
            </a:r>
            <a:r>
              <a:rPr lang="en-GB" sz="3200" dirty="0">
                <a:latin typeface="Times New Roman" panose="02020603050405020304" pitchFamily="18" charset="0"/>
                <a:cs typeface="Times New Roman" panose="02020603050405020304" pitchFamily="18" charset="0"/>
              </a:rPr>
              <a:t>. This means that under ideal conditions, they are tested to determine if the intervention works. This differs from </a:t>
            </a:r>
            <a:r>
              <a:rPr lang="en-GB" sz="3200" dirty="0">
                <a:solidFill>
                  <a:schemeClr val="accent1"/>
                </a:solidFill>
                <a:latin typeface="Times New Roman" panose="02020603050405020304" pitchFamily="18" charset="0"/>
                <a:cs typeface="Times New Roman" panose="02020603050405020304" pitchFamily="18" charset="0"/>
              </a:rPr>
              <a:t>effectiveness</a:t>
            </a:r>
            <a:r>
              <a:rPr lang="en-GB" sz="3200" dirty="0">
                <a:latin typeface="Times New Roman" panose="02020603050405020304" pitchFamily="18" charset="0"/>
                <a:cs typeface="Times New Roman" panose="02020603050405020304" pitchFamily="18" charset="0"/>
              </a:rPr>
              <a:t>, which is where an intervention is implemented in a broader context, often in a community or sport setting, where the degree of attention to the program and monitoring is much less</a:t>
            </a:r>
          </a:p>
          <a:p>
            <a:pPr>
              <a:lnSpc>
                <a:spcPct val="100000"/>
              </a:lnSpc>
            </a:pPr>
            <a:r>
              <a:rPr lang="en-GB" sz="3200" dirty="0">
                <a:latin typeface="Times New Roman" panose="02020603050405020304" pitchFamily="18" charset="0"/>
                <a:cs typeface="Times New Roman" panose="02020603050405020304" pitchFamily="18" charset="0"/>
              </a:rPr>
              <a:t>If a prevention program is biologically appropriate, but not appropriate within the context of the sport, it has little hope of being adopted.</a:t>
            </a:r>
            <a:r>
              <a:rPr lang="en-GB" sz="3200" u="sng" dirty="0">
                <a:latin typeface="Times New Roman" panose="02020603050405020304" pitchFamily="18" charset="0"/>
                <a:cs typeface="Times New Roman" panose="02020603050405020304" pitchFamily="18" charset="0"/>
              </a:rPr>
              <a:t> Facial protection </a:t>
            </a:r>
            <a:r>
              <a:rPr lang="en-GB" sz="3200" dirty="0">
                <a:latin typeface="Times New Roman" panose="02020603050405020304" pitchFamily="18" charset="0"/>
                <a:cs typeface="Times New Roman" panose="02020603050405020304" pitchFamily="18" charset="0"/>
              </a:rPr>
              <a:t>in adolescence ice hockey could lead to an increase in </a:t>
            </a:r>
            <a:r>
              <a:rPr lang="en-GB" sz="3200" u="sng" dirty="0">
                <a:latin typeface="Times New Roman" panose="02020603050405020304" pitchFamily="18" charset="0"/>
                <a:cs typeface="Times New Roman" panose="02020603050405020304" pitchFamily="18" charset="0"/>
              </a:rPr>
              <a:t>neck injuries</a:t>
            </a:r>
            <a:r>
              <a:rPr lang="en-GB" sz="3200" dirty="0">
                <a:latin typeface="Times New Roman" panose="02020603050405020304" pitchFamily="18" charset="0"/>
                <a:cs typeface="Times New Roman" panose="02020603050405020304" pitchFamily="18" charset="0"/>
              </a:rPr>
              <a:t>.</a:t>
            </a:r>
          </a:p>
          <a:p>
            <a:pPr>
              <a:lnSpc>
                <a:spcPct val="100000"/>
              </a:lnSpc>
            </a:pPr>
            <a:endParaRPr lang="en-HK"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328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D60CD6-E65E-4080-9049-460FA3341097}"/>
              </a:ext>
            </a:extLst>
          </p:cNvPr>
          <p:cNvSpPr>
            <a:spLocks noGrp="1"/>
          </p:cNvSpPr>
          <p:nvPr>
            <p:ph idx="1"/>
          </p:nvPr>
        </p:nvSpPr>
        <p:spPr>
          <a:xfrm>
            <a:off x="838200" y="1026942"/>
            <a:ext cx="10515600" cy="5150021"/>
          </a:xfrm>
        </p:spPr>
        <p:txBody>
          <a:bodyPr>
            <a:normAutofit/>
          </a:bodyPr>
          <a:lstStyle/>
          <a:p>
            <a:pPr marL="0" indent="0" algn="ctr">
              <a:buNone/>
            </a:pPr>
            <a:r>
              <a:rPr lang="en-GB" sz="3600" dirty="0">
                <a:solidFill>
                  <a:srgbClr val="FF0000"/>
                </a:solidFill>
                <a:latin typeface="Times New Roman" panose="02020603050405020304" pitchFamily="18" charset="0"/>
                <a:cs typeface="Times New Roman" panose="02020603050405020304" pitchFamily="18" charset="0"/>
              </a:rPr>
              <a:t>Chapter 3 </a:t>
            </a:r>
          </a:p>
          <a:p>
            <a:pPr marL="0" indent="0" algn="ctr">
              <a:buNone/>
            </a:pPr>
            <a:endParaRPr lang="en-GB" sz="3600"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GB" sz="4800" dirty="0">
                <a:latin typeface="Times New Roman" panose="02020603050405020304" pitchFamily="18" charset="0"/>
                <a:cs typeface="Times New Roman" panose="02020603050405020304" pitchFamily="18" charset="0"/>
              </a:rPr>
              <a:t>Developing and managing an injury prevention program within the team </a:t>
            </a:r>
            <a:endParaRPr lang="en-HK"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45505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80A74-51EF-4539-834D-4548C2736A96}"/>
              </a:ext>
            </a:extLst>
          </p:cNvPr>
          <p:cNvSpPr>
            <a:spLocks noGrp="1"/>
          </p:cNvSpPr>
          <p:nvPr>
            <p:ph type="title"/>
          </p:nvPr>
        </p:nvSpPr>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Team of risk management</a:t>
            </a:r>
          </a:p>
        </p:txBody>
      </p:sp>
      <p:sp>
        <p:nvSpPr>
          <p:cNvPr id="3" name="Content Placeholder 2">
            <a:extLst>
              <a:ext uri="{FF2B5EF4-FFF2-40B4-BE49-F238E27FC236}">
                <a16:creationId xmlns:a16="http://schemas.microsoft.com/office/drawing/2014/main" id="{7BAF95E6-1A5F-460A-B2C8-0FE15D224416}"/>
              </a:ext>
            </a:extLst>
          </p:cNvPr>
          <p:cNvSpPr>
            <a:spLocks noGrp="1"/>
          </p:cNvSpPr>
          <p:nvPr>
            <p:ph idx="1"/>
          </p:nvPr>
        </p:nvSpPr>
        <p:spPr/>
        <p:txBody>
          <a:bodyPr/>
          <a:lstStyle/>
          <a:p>
            <a:r>
              <a:rPr lang="en-GB" sz="3200" dirty="0">
                <a:latin typeface="Times New Roman" panose="02020603050405020304" pitchFamily="18" charset="0"/>
                <a:cs typeface="Times New Roman" panose="02020603050405020304" pitchFamily="18" charset="0"/>
              </a:rPr>
              <a:t>Support team, manager, coach, trainer, physiotherapist, and doctor. </a:t>
            </a:r>
          </a:p>
          <a:p>
            <a:endParaRPr lang="en-GB" sz="3200" dirty="0">
              <a:latin typeface="Times New Roman" panose="02020603050405020304" pitchFamily="18" charset="0"/>
              <a:cs typeface="Times New Roman" panose="02020603050405020304" pitchFamily="18" charset="0"/>
            </a:endParaRPr>
          </a:p>
          <a:p>
            <a:r>
              <a:rPr lang="en-GB" sz="3200" dirty="0">
                <a:latin typeface="Times New Roman" panose="02020603050405020304" pitchFamily="18" charset="0"/>
                <a:cs typeface="Times New Roman" panose="02020603050405020304" pitchFamily="18" charset="0"/>
              </a:rPr>
              <a:t>Communication and coordination within the support team and between and the athletes is </a:t>
            </a:r>
            <a:r>
              <a:rPr lang="en-GB" sz="3200" dirty="0" smtClean="0">
                <a:latin typeface="Times New Roman" panose="02020603050405020304" pitchFamily="18" charset="0"/>
                <a:cs typeface="Times New Roman" panose="02020603050405020304" pitchFamily="18" charset="0"/>
              </a:rPr>
              <a:t>necessary</a:t>
            </a:r>
            <a:endParaRPr lang="en-HK" dirty="0"/>
          </a:p>
        </p:txBody>
      </p:sp>
    </p:spTree>
    <p:extLst>
      <p:ext uri="{BB962C8B-B14F-4D97-AF65-F5344CB8AC3E}">
        <p14:creationId xmlns:p14="http://schemas.microsoft.com/office/powerpoint/2010/main" val="2289139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131ABA4-D05B-44F3-8812-356A52AB522A}"/>
              </a:ext>
            </a:extLst>
          </p:cNvPr>
          <p:cNvGraphicFramePr>
            <a:graphicFrameLocks noGrp="1"/>
          </p:cNvGraphicFramePr>
          <p:nvPr>
            <p:ph idx="1"/>
            <p:extLst>
              <p:ext uri="{D42A27DB-BD31-4B8C-83A1-F6EECF244321}">
                <p14:modId xmlns:p14="http://schemas.microsoft.com/office/powerpoint/2010/main" val="1468245648"/>
              </p:ext>
            </p:extLst>
          </p:nvPr>
        </p:nvGraphicFramePr>
        <p:xfrm>
          <a:off x="1481501" y="1551029"/>
          <a:ext cx="9402494" cy="5173052"/>
        </p:xfrm>
        <a:graphic>
          <a:graphicData uri="http://schemas.openxmlformats.org/drawingml/2006/table">
            <a:tbl>
              <a:tblPr firstRow="1" bandRow="1">
                <a:tableStyleId>{5C22544A-7EE6-4342-B048-85BDC9FD1C3A}</a:tableStyleId>
              </a:tblPr>
              <a:tblGrid>
                <a:gridCol w="2523978">
                  <a:extLst>
                    <a:ext uri="{9D8B030D-6E8A-4147-A177-3AD203B41FA5}">
                      <a16:colId xmlns:a16="http://schemas.microsoft.com/office/drawing/2014/main" val="1477779240"/>
                    </a:ext>
                  </a:extLst>
                </a:gridCol>
                <a:gridCol w="3017520">
                  <a:extLst>
                    <a:ext uri="{9D8B030D-6E8A-4147-A177-3AD203B41FA5}">
                      <a16:colId xmlns:a16="http://schemas.microsoft.com/office/drawing/2014/main" val="2890797594"/>
                    </a:ext>
                  </a:extLst>
                </a:gridCol>
                <a:gridCol w="3860996">
                  <a:extLst>
                    <a:ext uri="{9D8B030D-6E8A-4147-A177-3AD203B41FA5}">
                      <a16:colId xmlns:a16="http://schemas.microsoft.com/office/drawing/2014/main" val="2705685726"/>
                    </a:ext>
                  </a:extLst>
                </a:gridCol>
              </a:tblGrid>
              <a:tr h="692492">
                <a:tc>
                  <a:txBody>
                    <a:bodyPr/>
                    <a:lstStyle/>
                    <a:p>
                      <a:pPr>
                        <a:lnSpc>
                          <a:spcPct val="150000"/>
                        </a:lnSpc>
                      </a:pPr>
                      <a:r>
                        <a:rPr lang="en-HK" sz="2400" dirty="0">
                          <a:latin typeface="Times New Roman" panose="02020603050405020304" pitchFamily="18" charset="0"/>
                          <a:cs typeface="Times New Roman" panose="02020603050405020304" pitchFamily="18" charset="0"/>
                        </a:rPr>
                        <a:t>Sport </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Total injury rate</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Rate of time-loss injuries</a:t>
                      </a:r>
                    </a:p>
                  </a:txBody>
                  <a:tcPr/>
                </a:tc>
                <a:extLst>
                  <a:ext uri="{0D108BD9-81ED-4DB2-BD59-A6C34878D82A}">
                    <a16:rowId xmlns:a16="http://schemas.microsoft.com/office/drawing/2014/main" val="826174326"/>
                  </a:ext>
                </a:extLst>
              </a:tr>
              <a:tr h="587868">
                <a:tc>
                  <a:txBody>
                    <a:bodyPr/>
                    <a:lstStyle/>
                    <a:p>
                      <a:pPr>
                        <a:lnSpc>
                          <a:spcPct val="150000"/>
                        </a:lnSpc>
                      </a:pPr>
                      <a:r>
                        <a:rPr lang="en-HK" sz="2400" dirty="0">
                          <a:latin typeface="Times New Roman" panose="02020603050405020304" pitchFamily="18" charset="0"/>
                          <a:cs typeface="Times New Roman" panose="02020603050405020304" pitchFamily="18" charset="0"/>
                        </a:rPr>
                        <a:t>Football</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109 (85–133)</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44 (29–60)</a:t>
                      </a:r>
                    </a:p>
                  </a:txBody>
                  <a:tcPr/>
                </a:tc>
                <a:extLst>
                  <a:ext uri="{0D108BD9-81ED-4DB2-BD59-A6C34878D82A}">
                    <a16:rowId xmlns:a16="http://schemas.microsoft.com/office/drawing/2014/main" val="3748481691"/>
                  </a:ext>
                </a:extLst>
              </a:tr>
              <a:tr h="587868">
                <a:tc>
                  <a:txBody>
                    <a:bodyPr/>
                    <a:lstStyle/>
                    <a:p>
                      <a:pPr>
                        <a:lnSpc>
                          <a:spcPct val="150000"/>
                        </a:lnSpc>
                      </a:pPr>
                      <a:r>
                        <a:rPr lang="en-HK" sz="2400" dirty="0">
                          <a:latin typeface="Times New Roman" panose="02020603050405020304" pitchFamily="18" charset="0"/>
                          <a:cs typeface="Times New Roman" panose="02020603050405020304" pitchFamily="18" charset="0"/>
                        </a:rPr>
                        <a:t>Handball</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 89 (64–114)</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40 (23–57)</a:t>
                      </a:r>
                    </a:p>
                  </a:txBody>
                  <a:tcPr/>
                </a:tc>
                <a:extLst>
                  <a:ext uri="{0D108BD9-81ED-4DB2-BD59-A6C34878D82A}">
                    <a16:rowId xmlns:a16="http://schemas.microsoft.com/office/drawing/2014/main" val="4167782037"/>
                  </a:ext>
                </a:extLst>
              </a:tr>
              <a:tr h="587868">
                <a:tc>
                  <a:txBody>
                    <a:bodyPr/>
                    <a:lstStyle/>
                    <a:p>
                      <a:pPr>
                        <a:lnSpc>
                          <a:spcPct val="150000"/>
                        </a:lnSpc>
                      </a:pPr>
                      <a:r>
                        <a:rPr lang="en-HK" sz="2400" dirty="0">
                          <a:latin typeface="Times New Roman" panose="02020603050405020304" pitchFamily="18" charset="0"/>
                          <a:cs typeface="Times New Roman" panose="02020603050405020304" pitchFamily="18" charset="0"/>
                        </a:rPr>
                        <a:t>Basketball</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 64 (40–89)</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29 (12–45)</a:t>
                      </a:r>
                    </a:p>
                  </a:txBody>
                  <a:tcPr/>
                </a:tc>
                <a:extLst>
                  <a:ext uri="{0D108BD9-81ED-4DB2-BD59-A6C34878D82A}">
                    <a16:rowId xmlns:a16="http://schemas.microsoft.com/office/drawing/2014/main" val="2426220146"/>
                  </a:ext>
                </a:extLst>
              </a:tr>
              <a:tr h="587868">
                <a:tc>
                  <a:txBody>
                    <a:bodyPr/>
                    <a:lstStyle/>
                    <a:p>
                      <a:pPr>
                        <a:lnSpc>
                          <a:spcPct val="150000"/>
                        </a:lnSpc>
                      </a:pPr>
                      <a:r>
                        <a:rPr lang="en-HK" sz="2400" dirty="0">
                          <a:latin typeface="Times New Roman" panose="02020603050405020304" pitchFamily="18" charset="0"/>
                          <a:cs typeface="Times New Roman" panose="02020603050405020304" pitchFamily="18" charset="0"/>
                        </a:rPr>
                        <a:t>Field hockey</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 55 (37–72)</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24 (12–36)</a:t>
                      </a:r>
                    </a:p>
                  </a:txBody>
                  <a:tcPr/>
                </a:tc>
                <a:extLst>
                  <a:ext uri="{0D108BD9-81ED-4DB2-BD59-A6C34878D82A}">
                    <a16:rowId xmlns:a16="http://schemas.microsoft.com/office/drawing/2014/main" val="3809602830"/>
                  </a:ext>
                </a:extLst>
              </a:tr>
              <a:tr h="587868">
                <a:tc>
                  <a:txBody>
                    <a:bodyPr/>
                    <a:lstStyle/>
                    <a:p>
                      <a:pPr>
                        <a:lnSpc>
                          <a:spcPct val="150000"/>
                        </a:lnSpc>
                      </a:pPr>
                      <a:r>
                        <a:rPr lang="en-HK" sz="2400" dirty="0">
                          <a:latin typeface="Times New Roman" panose="02020603050405020304" pitchFamily="18" charset="0"/>
                          <a:cs typeface="Times New Roman" panose="02020603050405020304" pitchFamily="18" charset="0"/>
                        </a:rPr>
                        <a:t>Baseball</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 29 (15–43)</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13 (3.2–22)</a:t>
                      </a:r>
                    </a:p>
                  </a:txBody>
                  <a:tcPr/>
                </a:tc>
                <a:extLst>
                  <a:ext uri="{0D108BD9-81ED-4DB2-BD59-A6C34878D82A}">
                    <a16:rowId xmlns:a16="http://schemas.microsoft.com/office/drawing/2014/main" val="4254114228"/>
                  </a:ext>
                </a:extLst>
              </a:tr>
              <a:tr h="587868">
                <a:tc>
                  <a:txBody>
                    <a:bodyPr/>
                    <a:lstStyle/>
                    <a:p>
                      <a:pPr>
                        <a:lnSpc>
                          <a:spcPct val="150000"/>
                        </a:lnSpc>
                      </a:pPr>
                      <a:r>
                        <a:rPr lang="en-HK" sz="2400" dirty="0">
                          <a:latin typeface="Times New Roman" panose="02020603050405020304" pitchFamily="18" charset="0"/>
                          <a:cs typeface="Times New Roman" panose="02020603050405020304" pitchFamily="18" charset="0"/>
                        </a:rPr>
                        <a:t>Water polo</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30 (16–44)</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 9 (1.1–16.3)</a:t>
                      </a:r>
                    </a:p>
                  </a:txBody>
                  <a:tcPr/>
                </a:tc>
                <a:extLst>
                  <a:ext uri="{0D108BD9-81ED-4DB2-BD59-A6C34878D82A}">
                    <a16:rowId xmlns:a16="http://schemas.microsoft.com/office/drawing/2014/main" val="1721849980"/>
                  </a:ext>
                </a:extLst>
              </a:tr>
              <a:tr h="587868">
                <a:tc>
                  <a:txBody>
                    <a:bodyPr/>
                    <a:lstStyle/>
                    <a:p>
                      <a:pPr>
                        <a:lnSpc>
                          <a:spcPct val="150000"/>
                        </a:lnSpc>
                      </a:pPr>
                      <a:r>
                        <a:rPr lang="en-HK" sz="2400" dirty="0">
                          <a:latin typeface="Times New Roman" panose="02020603050405020304" pitchFamily="18" charset="0"/>
                          <a:cs typeface="Times New Roman" panose="02020603050405020304" pitchFamily="18" charset="0"/>
                        </a:rPr>
                        <a:t>Volleyball</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11 (1.4–21)</a:t>
                      </a:r>
                    </a:p>
                  </a:txBody>
                  <a:tcPr/>
                </a:tc>
                <a:tc>
                  <a:txBody>
                    <a:bodyPr/>
                    <a:lstStyle/>
                    <a:p>
                      <a:pPr>
                        <a:lnSpc>
                          <a:spcPct val="150000"/>
                        </a:lnSpc>
                      </a:pPr>
                      <a:r>
                        <a:rPr lang="en-HK" sz="2400" dirty="0">
                          <a:latin typeface="Times New Roman" panose="02020603050405020304" pitchFamily="18" charset="0"/>
                          <a:cs typeface="Times New Roman" panose="02020603050405020304" pitchFamily="18" charset="0"/>
                        </a:rPr>
                        <a:t> 9 (0.2–17)</a:t>
                      </a:r>
                    </a:p>
                  </a:txBody>
                  <a:tcPr/>
                </a:tc>
                <a:extLst>
                  <a:ext uri="{0D108BD9-81ED-4DB2-BD59-A6C34878D82A}">
                    <a16:rowId xmlns:a16="http://schemas.microsoft.com/office/drawing/2014/main" val="2212596716"/>
                  </a:ext>
                </a:extLst>
              </a:tr>
            </a:tbl>
          </a:graphicData>
        </a:graphic>
      </p:graphicFrame>
      <p:sp>
        <p:nvSpPr>
          <p:cNvPr id="6" name="TextBox 5">
            <a:extLst>
              <a:ext uri="{FF2B5EF4-FFF2-40B4-BE49-F238E27FC236}">
                <a16:creationId xmlns:a16="http://schemas.microsoft.com/office/drawing/2014/main" id="{41043BD0-7DC2-4BA5-9666-C553D5A83EC1}"/>
              </a:ext>
            </a:extLst>
          </p:cNvPr>
          <p:cNvSpPr txBox="1"/>
          <p:nvPr/>
        </p:nvSpPr>
        <p:spPr>
          <a:xfrm>
            <a:off x="837025" y="499403"/>
            <a:ext cx="10691447" cy="892552"/>
          </a:xfrm>
          <a:prstGeom prst="rect">
            <a:avLst/>
          </a:prstGeom>
          <a:noFill/>
        </p:spPr>
        <p:txBody>
          <a:bodyPr wrap="square" rtlCol="0">
            <a:spAutoFit/>
          </a:bodyPr>
          <a:lstStyle/>
          <a:p>
            <a:r>
              <a:rPr lang="en-GB" sz="2800" dirty="0">
                <a:latin typeface="Times New Roman" panose="02020603050405020304" pitchFamily="18" charset="0"/>
                <a:cs typeface="Times New Roman" panose="02020603050405020304" pitchFamily="18" charset="0"/>
              </a:rPr>
              <a:t>Injury rate is reported as the number of injuries per 1000 player matches </a:t>
            </a:r>
            <a:r>
              <a:rPr lang="en-GB" sz="2400" dirty="0">
                <a:latin typeface="Times New Roman" panose="02020603050405020304" pitchFamily="18" charset="0"/>
                <a:cs typeface="Times New Roman" panose="02020603050405020304" pitchFamily="18" charset="0"/>
              </a:rPr>
              <a:t>(95% CI) </a:t>
            </a:r>
            <a:r>
              <a:rPr lang="en-HK" sz="2000" dirty="0" err="1">
                <a:latin typeface="Times New Roman" panose="02020603050405020304" pitchFamily="18" charset="0"/>
                <a:cs typeface="Times New Roman" panose="02020603050405020304" pitchFamily="18" charset="0"/>
              </a:rPr>
              <a:t>Junge</a:t>
            </a:r>
            <a:r>
              <a:rPr lang="en-HK" sz="2000" dirty="0">
                <a:latin typeface="Times New Roman" panose="02020603050405020304" pitchFamily="18" charset="0"/>
                <a:cs typeface="Times New Roman" panose="02020603050405020304" pitchFamily="18" charset="0"/>
              </a:rPr>
              <a:t> et al. (2006).</a:t>
            </a:r>
          </a:p>
        </p:txBody>
      </p:sp>
    </p:spTree>
    <p:extLst>
      <p:ext uri="{BB962C8B-B14F-4D97-AF65-F5344CB8AC3E}">
        <p14:creationId xmlns:p14="http://schemas.microsoft.com/office/powerpoint/2010/main" val="36950625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75C6C-D105-40F7-A7B6-E35F89EEBFFD}"/>
              </a:ext>
            </a:extLst>
          </p:cNvPr>
          <p:cNvSpPr>
            <a:spLocks noGrp="1"/>
          </p:cNvSpPr>
          <p:nvPr>
            <p:ph type="title"/>
          </p:nvPr>
        </p:nvSpPr>
        <p:spPr>
          <a:xfrm>
            <a:off x="838200" y="365126"/>
            <a:ext cx="10515600" cy="957238"/>
          </a:xfrm>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Principles of risk management</a:t>
            </a:r>
          </a:p>
        </p:txBody>
      </p:sp>
      <p:sp>
        <p:nvSpPr>
          <p:cNvPr id="3" name="Content Placeholder 2">
            <a:extLst>
              <a:ext uri="{FF2B5EF4-FFF2-40B4-BE49-F238E27FC236}">
                <a16:creationId xmlns:a16="http://schemas.microsoft.com/office/drawing/2014/main" id="{CD40B940-AAF3-4443-B012-51213FAA90E4}"/>
              </a:ext>
            </a:extLst>
          </p:cNvPr>
          <p:cNvSpPr>
            <a:spLocks noGrp="1"/>
          </p:cNvSpPr>
          <p:nvPr>
            <p:ph idx="1"/>
          </p:nvPr>
        </p:nvSpPr>
        <p:spPr>
          <a:xfrm>
            <a:off x="838200" y="1631852"/>
            <a:ext cx="10515600" cy="4545111"/>
          </a:xfrm>
        </p:spPr>
        <p:txBody>
          <a:bodyPr>
            <a:normAutofit fontScale="92500"/>
          </a:bodyPr>
          <a:lstStyle/>
          <a:p>
            <a:r>
              <a:rPr lang="en-GB" dirty="0" smtClean="0">
                <a:latin typeface="Times New Roman" pitchFamily="18" charset="0"/>
                <a:cs typeface="Times New Roman" pitchFamily="18" charset="0"/>
              </a:rPr>
              <a:t> Risk management is the overall process of identifying, assessing, and controlling risks</a:t>
            </a:r>
          </a:p>
          <a:p>
            <a:endParaRPr lang="en-GB" dirty="0" smtClean="0">
              <a:latin typeface="Times New Roman" pitchFamily="18" charset="0"/>
              <a:cs typeface="Times New Roman" pitchFamily="18" charset="0"/>
            </a:endParaRPr>
          </a:p>
          <a:p>
            <a:pPr lvl="1"/>
            <a:r>
              <a:rPr lang="en-US" sz="2800" b="1" dirty="0" smtClean="0">
                <a:latin typeface="Times New Roman" pitchFamily="18" charset="0"/>
                <a:cs typeface="Times New Roman" pitchFamily="18" charset="0"/>
              </a:rPr>
              <a:t>Identifying</a:t>
            </a:r>
            <a:r>
              <a:rPr lang="en-US" sz="2800" dirty="0" smtClean="0">
                <a:latin typeface="Times New Roman" pitchFamily="18" charset="0"/>
                <a:cs typeface="Times New Roman" pitchFamily="18" charset="0"/>
              </a:rPr>
              <a:t>: e.g. participants in contact sports experience head injuries.</a:t>
            </a:r>
          </a:p>
          <a:p>
            <a:pPr lvl="1"/>
            <a:r>
              <a:rPr lang="en-US" sz="2800" b="1" dirty="0" smtClean="0">
                <a:latin typeface="Times New Roman" pitchFamily="18" charset="0"/>
                <a:cs typeface="Times New Roman" pitchFamily="18" charset="0"/>
              </a:rPr>
              <a:t>Risk assessment</a:t>
            </a:r>
            <a:r>
              <a:rPr lang="en-US" sz="2800" dirty="0" smtClean="0">
                <a:latin typeface="Times New Roman" pitchFamily="18" charset="0"/>
                <a:cs typeface="Times New Roman" pitchFamily="18" charset="0"/>
              </a:rPr>
              <a:t>: is process of measurement and estimation of hazard (incidence, severity, risk factors,  mechanisms</a:t>
            </a:r>
          </a:p>
          <a:p>
            <a:pPr lvl="1"/>
            <a:r>
              <a:rPr lang="en-GB" sz="2800" b="1" dirty="0" smtClean="0">
                <a:latin typeface="Times New Roman" pitchFamily="18" charset="0"/>
                <a:cs typeface="Times New Roman" pitchFamily="18" charset="0"/>
              </a:rPr>
              <a:t>Risk control: </a:t>
            </a:r>
            <a:r>
              <a:rPr lang="en-GB" sz="2800" dirty="0">
                <a:latin typeface="Times New Roman" pitchFamily="18" charset="0"/>
                <a:cs typeface="Times New Roman" pitchFamily="18" charset="0"/>
              </a:rPr>
              <a:t>is the process of </a:t>
            </a:r>
            <a:r>
              <a:rPr lang="en-GB" sz="2800" dirty="0" smtClean="0">
                <a:latin typeface="Times New Roman" pitchFamily="18" charset="0"/>
                <a:cs typeface="Times New Roman" pitchFamily="18" charset="0"/>
              </a:rPr>
              <a:t>implementing </a:t>
            </a:r>
            <a:r>
              <a:rPr lang="en-GB" sz="2800" dirty="0">
                <a:latin typeface="Times New Roman" pitchFamily="18" charset="0"/>
                <a:cs typeface="Times New Roman" pitchFamily="18" charset="0"/>
              </a:rPr>
              <a:t>methods to control the level of exposure to hazards </a:t>
            </a:r>
            <a:r>
              <a:rPr lang="en-GB" sz="2800" dirty="0" smtClean="0">
                <a:latin typeface="Times New Roman" pitchFamily="18" charset="0"/>
                <a:cs typeface="Times New Roman" pitchFamily="18" charset="0"/>
              </a:rPr>
              <a:t>and the </a:t>
            </a:r>
            <a:r>
              <a:rPr lang="en-GB" sz="2800" dirty="0">
                <a:latin typeface="Times New Roman" pitchFamily="18" charset="0"/>
                <a:cs typeface="Times New Roman" pitchFamily="18" charset="0"/>
              </a:rPr>
              <a:t>consequences. </a:t>
            </a:r>
            <a:endParaRPr lang="en-GB" sz="2800" dirty="0" smtClean="0">
              <a:latin typeface="Times New Roman" pitchFamily="18" charset="0"/>
              <a:cs typeface="Times New Roman" pitchFamily="18" charset="0"/>
            </a:endParaRPr>
          </a:p>
          <a:p>
            <a:pPr lvl="1"/>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Four </a:t>
            </a:r>
            <a:r>
              <a:rPr lang="en-GB" dirty="0">
                <a:latin typeface="Times New Roman" pitchFamily="18" charset="0"/>
                <a:cs typeface="Times New Roman" pitchFamily="18" charset="0"/>
              </a:rPr>
              <a:t>options for risk control: eliminate, </a:t>
            </a:r>
            <a:r>
              <a:rPr lang="en-GB" dirty="0">
                <a:solidFill>
                  <a:schemeClr val="accent1"/>
                </a:solidFill>
                <a:latin typeface="Times New Roman" pitchFamily="18" charset="0"/>
                <a:cs typeface="Times New Roman" pitchFamily="18" charset="0"/>
              </a:rPr>
              <a:t>retain and manage</a:t>
            </a:r>
            <a:r>
              <a:rPr lang="en-GB" dirty="0">
                <a:latin typeface="Times New Roman" pitchFamily="18" charset="0"/>
                <a:cs typeface="Times New Roman" pitchFamily="18" charset="0"/>
              </a:rPr>
              <a:t>, outsource, and </a:t>
            </a:r>
            <a:r>
              <a:rPr lang="en-GB" dirty="0">
                <a:solidFill>
                  <a:schemeClr val="accent1"/>
                </a:solidFill>
                <a:latin typeface="Times New Roman" pitchFamily="18" charset="0"/>
                <a:cs typeface="Times New Roman" pitchFamily="18" charset="0"/>
              </a:rPr>
              <a:t>insure</a:t>
            </a:r>
            <a:r>
              <a:rPr lang="en-GB" dirty="0" smtClean="0">
                <a:latin typeface="Times New Roman" pitchFamily="18" charset="0"/>
                <a:cs typeface="Times New Roman" pitchFamily="18" charset="0"/>
              </a:rPr>
              <a:t>.      ( In sport)</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27571661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smtClean="0">
                <a:solidFill>
                  <a:srgbClr val="FF0000"/>
                </a:solidFill>
                <a:latin typeface="Times New Roman" panose="02020603050405020304" pitchFamily="18" charset="0"/>
                <a:cs typeface="Times New Roman" panose="02020603050405020304" pitchFamily="18" charset="0"/>
              </a:rPr>
              <a:t>Principles of risk management</a:t>
            </a:r>
            <a:endParaRPr lang="en-US" dirty="0"/>
          </a:p>
        </p:txBody>
      </p:sp>
      <p:sp>
        <p:nvSpPr>
          <p:cNvPr id="3" name="Content Placeholder 2"/>
          <p:cNvSpPr>
            <a:spLocks noGrp="1"/>
          </p:cNvSpPr>
          <p:nvPr>
            <p:ph idx="1"/>
          </p:nvPr>
        </p:nvSpPr>
        <p:spPr/>
        <p:txBody>
          <a:bodyPr>
            <a:normAutofit/>
          </a:bodyPr>
          <a:lstStyle/>
          <a:p>
            <a:r>
              <a:rPr lang="en-GB" dirty="0" smtClean="0">
                <a:latin typeface="Times New Roman" pitchFamily="18" charset="0"/>
                <a:cs typeface="Times New Roman" pitchFamily="18" charset="0"/>
              </a:rPr>
              <a:t> </a:t>
            </a:r>
            <a:r>
              <a:rPr lang="en-GB" sz="3200" dirty="0" smtClean="0">
                <a:latin typeface="Times New Roman" pitchFamily="18" charset="0"/>
                <a:cs typeface="Times New Roman" pitchFamily="18" charset="0"/>
              </a:rPr>
              <a:t>Elimination of the sporting activity is not an option, although under some circumstances a team may decide not to participate </a:t>
            </a:r>
          </a:p>
          <a:p>
            <a:pPr lvl="1"/>
            <a:r>
              <a:rPr lang="en-GB" sz="2800" dirty="0" smtClean="0">
                <a:latin typeface="Times New Roman" pitchFamily="18" charset="0"/>
                <a:cs typeface="Times New Roman" pitchFamily="18" charset="0"/>
              </a:rPr>
              <a:t>E.g. war, terrorism, weather</a:t>
            </a:r>
          </a:p>
          <a:p>
            <a:pPr lvl="1"/>
            <a:endParaRPr lang="en-GB" sz="2800" dirty="0" smtClean="0">
              <a:latin typeface="Times New Roman" pitchFamily="18" charset="0"/>
              <a:cs typeface="Times New Roman" pitchFamily="18" charset="0"/>
            </a:endParaRPr>
          </a:p>
          <a:p>
            <a:r>
              <a:rPr lang="en-GB" sz="3200" dirty="0" smtClean="0">
                <a:latin typeface="Times New Roman" pitchFamily="18" charset="0"/>
                <a:cs typeface="Times New Roman" pitchFamily="18" charset="0"/>
              </a:rPr>
              <a:t>A sports team could not be outsourced</a:t>
            </a:r>
          </a:p>
          <a:p>
            <a:pPr lvl="1"/>
            <a:r>
              <a:rPr lang="en-GB" dirty="0" smtClean="0">
                <a:latin typeface="Times New Roman" pitchFamily="18" charset="0"/>
                <a:cs typeface="Times New Roman" pitchFamily="18" charset="0"/>
              </a:rPr>
              <a:t>E.g. </a:t>
            </a:r>
            <a:r>
              <a:rPr lang="en-US" dirty="0" smtClean="0">
                <a:latin typeface="Times New Roman" pitchFamily="18" charset="0"/>
                <a:cs typeface="Times New Roman" pitchFamily="18" charset="0"/>
              </a:rPr>
              <a:t>A cleaning function in a company could be outsourced to contractors.</a:t>
            </a:r>
            <a:endParaRPr lang="en-GB" dirty="0" smtClean="0">
              <a:latin typeface="Times New Roman" pitchFamily="18" charset="0"/>
              <a:cs typeface="Times New Roman" pitchFamily="18" charset="0"/>
            </a:endParaRPr>
          </a:p>
          <a:p>
            <a:endParaRPr lang="en-HK"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940E1-AF84-4FDF-82F3-6D9248AECB1B}"/>
              </a:ext>
            </a:extLst>
          </p:cNvPr>
          <p:cNvSpPr>
            <a:spLocks noGrp="1"/>
          </p:cNvSpPr>
          <p:nvPr>
            <p:ph type="title"/>
          </p:nvPr>
        </p:nvSpPr>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Principles of risk management</a:t>
            </a:r>
            <a:endParaRPr lang="en-HK" sz="4000" dirty="0"/>
          </a:p>
        </p:txBody>
      </p:sp>
      <p:sp>
        <p:nvSpPr>
          <p:cNvPr id="3" name="Content Placeholder 2">
            <a:extLst>
              <a:ext uri="{FF2B5EF4-FFF2-40B4-BE49-F238E27FC236}">
                <a16:creationId xmlns:a16="http://schemas.microsoft.com/office/drawing/2014/main" id="{F4F97323-618F-4D77-9248-5F7490AC528E}"/>
              </a:ext>
            </a:extLst>
          </p:cNvPr>
          <p:cNvSpPr>
            <a:spLocks noGrp="1"/>
          </p:cNvSpPr>
          <p:nvPr>
            <p:ph idx="1"/>
          </p:nvPr>
        </p:nvSpPr>
        <p:spPr>
          <a:xfrm>
            <a:off x="838200" y="1825624"/>
            <a:ext cx="10515600" cy="4765089"/>
          </a:xfrm>
        </p:spPr>
        <p:txBody>
          <a:bodyPr>
            <a:normAutofit/>
          </a:bodyPr>
          <a:lstStyle/>
          <a:p>
            <a:pPr marL="0" indent="0">
              <a:buNone/>
            </a:pPr>
            <a:r>
              <a:rPr lang="en-GB" sz="3200" dirty="0" smtClean="0">
                <a:latin typeface="Times New Roman" panose="02020603050405020304" pitchFamily="18" charset="0"/>
                <a:cs typeface="Times New Roman" panose="02020603050405020304" pitchFamily="18" charset="0"/>
              </a:rPr>
              <a:t>The </a:t>
            </a:r>
            <a:r>
              <a:rPr lang="en-GB" sz="3200" dirty="0">
                <a:latin typeface="Times New Roman" panose="02020603050405020304" pitchFamily="18" charset="0"/>
                <a:cs typeface="Times New Roman" panose="02020603050405020304" pitchFamily="18" charset="0"/>
              </a:rPr>
              <a:t>two </a:t>
            </a:r>
            <a:r>
              <a:rPr lang="en-GB" sz="3200" dirty="0" smtClean="0">
                <a:latin typeface="Times New Roman" panose="02020603050405020304" pitchFamily="18" charset="0"/>
                <a:cs typeface="Times New Roman" panose="02020603050405020304" pitchFamily="18" charset="0"/>
              </a:rPr>
              <a:t>choices </a:t>
            </a:r>
            <a:r>
              <a:rPr lang="en-US" sz="3200" dirty="0" smtClean="0">
                <a:latin typeface="Times New Roman" panose="02020603050405020304" pitchFamily="18" charset="0"/>
                <a:cs typeface="Times New Roman" panose="02020603050405020304" pitchFamily="18" charset="0"/>
              </a:rPr>
              <a:t>that are most often faced</a:t>
            </a:r>
            <a:r>
              <a:rPr lang="en-GB" sz="3200" dirty="0" smtClean="0">
                <a:latin typeface="Times New Roman" panose="02020603050405020304" pitchFamily="18" charset="0"/>
                <a:cs typeface="Times New Roman" panose="02020603050405020304" pitchFamily="18" charset="0"/>
              </a:rPr>
              <a:t> : </a:t>
            </a:r>
            <a:endParaRPr lang="en-GB" sz="3200" dirty="0">
              <a:latin typeface="Times New Roman" panose="02020603050405020304" pitchFamily="18" charset="0"/>
              <a:cs typeface="Times New Roman" panose="02020603050405020304" pitchFamily="18" charset="0"/>
            </a:endParaRPr>
          </a:p>
          <a:p>
            <a:pPr lvl="1"/>
            <a:r>
              <a:rPr lang="en-GB" sz="3200" dirty="0">
                <a:latin typeface="Times New Roman" panose="02020603050405020304" pitchFamily="18" charset="0"/>
                <a:cs typeface="Times New Roman" panose="02020603050405020304" pitchFamily="18" charset="0"/>
              </a:rPr>
              <a:t>To accept a risk: </a:t>
            </a:r>
          </a:p>
          <a:p>
            <a:pPr lvl="2"/>
            <a:r>
              <a:rPr lang="en-GB" sz="2800" dirty="0" smtClean="0">
                <a:latin typeface="Times New Roman" panose="02020603050405020304" pitchFamily="18" charset="0"/>
                <a:cs typeface="Times New Roman" panose="02020603050405020304" pitchFamily="18" charset="0"/>
              </a:rPr>
              <a:t>Insurance </a:t>
            </a:r>
            <a:r>
              <a:rPr lang="en-GB" sz="2800" dirty="0">
                <a:latin typeface="Times New Roman" panose="02020603050405020304" pitchFamily="18" charset="0"/>
                <a:cs typeface="Times New Roman" panose="02020603050405020304" pitchFamily="18" charset="0"/>
              </a:rPr>
              <a:t>will cover their loss in case of injury</a:t>
            </a:r>
          </a:p>
          <a:p>
            <a:pPr lvl="2"/>
            <a:r>
              <a:rPr lang="en-GB" sz="2800" dirty="0" smtClean="0">
                <a:latin typeface="Times New Roman" panose="02020603050405020304" pitchFamily="18" charset="0"/>
                <a:cs typeface="Times New Roman" panose="02020603050405020304" pitchFamily="18" charset="0"/>
              </a:rPr>
              <a:t>Employing </a:t>
            </a:r>
            <a:r>
              <a:rPr lang="en-GB" sz="2800" dirty="0">
                <a:latin typeface="Times New Roman" panose="02020603050405020304" pitchFamily="18" charset="0"/>
                <a:cs typeface="Times New Roman" panose="02020603050405020304" pitchFamily="18" charset="0"/>
              </a:rPr>
              <a:t>extra players </a:t>
            </a:r>
            <a:endParaRPr lang="en-GB" sz="2800" dirty="0" smtClean="0">
              <a:latin typeface="Times New Roman" panose="02020603050405020304" pitchFamily="18" charset="0"/>
              <a:cs typeface="Times New Roman" panose="02020603050405020304" pitchFamily="18" charset="0"/>
            </a:endParaRPr>
          </a:p>
          <a:p>
            <a:pPr lvl="2"/>
            <a:endParaRPr lang="en-GB" sz="2800" dirty="0">
              <a:latin typeface="Times New Roman" panose="02020603050405020304" pitchFamily="18" charset="0"/>
              <a:cs typeface="Times New Roman" panose="02020603050405020304" pitchFamily="18" charset="0"/>
            </a:endParaRPr>
          </a:p>
          <a:p>
            <a:pPr lvl="1"/>
            <a:r>
              <a:rPr lang="en-GB" sz="3200" dirty="0">
                <a:latin typeface="Times New Roman" panose="02020603050405020304" pitchFamily="18" charset="0"/>
                <a:cs typeface="Times New Roman" panose="02020603050405020304" pitchFamily="18" charset="0"/>
              </a:rPr>
              <a:t> Reduce a risk</a:t>
            </a:r>
          </a:p>
          <a:p>
            <a:pPr lvl="2"/>
            <a:r>
              <a:rPr lang="en-GB" sz="2800" dirty="0">
                <a:latin typeface="Times New Roman" panose="02020603050405020304" pitchFamily="18" charset="0"/>
                <a:cs typeface="Times New Roman" panose="02020603050405020304" pitchFamily="18" charset="0"/>
              </a:rPr>
              <a:t> </a:t>
            </a:r>
            <a:r>
              <a:rPr lang="en-GB" sz="2800" dirty="0" smtClean="0">
                <a:latin typeface="Times New Roman" panose="02020603050405020304" pitchFamily="18" charset="0"/>
                <a:cs typeface="Times New Roman" panose="02020603050405020304" pitchFamily="18" charset="0"/>
              </a:rPr>
              <a:t>Involves </a:t>
            </a:r>
            <a:r>
              <a:rPr lang="en-GB" sz="2800" dirty="0">
                <a:latin typeface="Times New Roman" panose="02020603050405020304" pitchFamily="18" charset="0"/>
                <a:cs typeface="Times New Roman" panose="02020603050405020304" pitchFamily="18" charset="0"/>
              </a:rPr>
              <a:t>developing and applying methods to prevent injuries and/or reduce their consequences</a:t>
            </a:r>
            <a:endParaRPr lang="en-HK"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59571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91A9-2325-4E8B-BFE7-1828FF60FF8B}"/>
              </a:ext>
            </a:extLst>
          </p:cNvPr>
          <p:cNvSpPr>
            <a:spLocks noGrp="1"/>
          </p:cNvSpPr>
          <p:nvPr>
            <p:ph type="title"/>
          </p:nvPr>
        </p:nvSpPr>
        <p:spPr/>
        <p:txBody>
          <a:bodyPr>
            <a:normAutofit/>
          </a:bodyPr>
          <a:lstStyle/>
          <a:p>
            <a:r>
              <a:rPr lang="en-GB" sz="4000" dirty="0">
                <a:solidFill>
                  <a:srgbClr val="FF0000"/>
                </a:solidFill>
                <a:latin typeface="Times New Roman" panose="02020603050405020304" pitchFamily="18" charset="0"/>
                <a:cs typeface="Times New Roman" panose="02020603050405020304" pitchFamily="18" charset="0"/>
              </a:rPr>
              <a:t>Risk identiﬁcation and assessment</a:t>
            </a:r>
            <a:br>
              <a:rPr lang="en-GB" sz="4000" dirty="0">
                <a:solidFill>
                  <a:srgbClr val="FF0000"/>
                </a:solidFill>
                <a:latin typeface="Times New Roman" panose="02020603050405020304" pitchFamily="18" charset="0"/>
                <a:cs typeface="Times New Roman" panose="02020603050405020304" pitchFamily="18" charset="0"/>
              </a:rPr>
            </a:br>
            <a:endParaRPr lang="en-HK" sz="40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49112AC-424F-4884-80A9-56F60A5821DE}"/>
              </a:ext>
            </a:extLst>
          </p:cNvPr>
          <p:cNvSpPr>
            <a:spLocks noGrp="1"/>
          </p:cNvSpPr>
          <p:nvPr>
            <p:ph idx="1"/>
          </p:nvPr>
        </p:nvSpPr>
        <p:spPr>
          <a:xfrm>
            <a:off x="838200" y="1484142"/>
            <a:ext cx="10515600" cy="4692821"/>
          </a:xfrm>
        </p:spPr>
        <p:txBody>
          <a:bodyPr>
            <a:normAutofit lnSpcReduction="10000"/>
          </a:bodyPr>
          <a:lstStyle/>
          <a:p>
            <a:pPr>
              <a:buNone/>
            </a:pPr>
            <a:r>
              <a:rPr lang="en-GB" i="1" dirty="0" smtClean="0">
                <a:latin typeface="Times New Roman" panose="02020603050405020304" pitchFamily="18" charset="0"/>
                <a:cs typeface="Times New Roman" panose="02020603050405020304" pitchFamily="18" charset="0"/>
              </a:rPr>
              <a:t>Having </a:t>
            </a:r>
            <a:r>
              <a:rPr lang="en-GB" i="1" dirty="0">
                <a:latin typeface="Times New Roman" panose="02020603050405020304" pitchFamily="18" charset="0"/>
                <a:cs typeface="Times New Roman" panose="02020603050405020304" pitchFamily="18" charset="0"/>
              </a:rPr>
              <a:t>good on- and off-ﬁeld medical treatment and rehabilitation is not injury risk management</a:t>
            </a:r>
          </a:p>
          <a:p>
            <a:pPr marL="0" indent="0">
              <a:buNone/>
            </a:pPr>
            <a:r>
              <a:rPr lang="en-GB" b="1" dirty="0">
                <a:latin typeface="Times New Roman" panose="02020603050405020304" pitchFamily="18" charset="0"/>
                <a:cs typeface="Times New Roman" panose="02020603050405020304" pitchFamily="18" charset="0"/>
              </a:rPr>
              <a:t>The basic </a:t>
            </a:r>
            <a:r>
              <a:rPr lang="en-GB" b="1" dirty="0" smtClean="0">
                <a:latin typeface="Times New Roman" panose="02020603050405020304" pitchFamily="18" charset="0"/>
                <a:cs typeface="Times New Roman" panose="02020603050405020304" pitchFamily="18" charset="0"/>
              </a:rPr>
              <a:t>steps: </a:t>
            </a:r>
            <a:endParaRPr lang="en-GB" b="1"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 Reviewing injury reports from at least one season; </a:t>
            </a:r>
          </a:p>
          <a:p>
            <a:pPr marL="0" indent="0">
              <a:buNone/>
            </a:pPr>
            <a:r>
              <a:rPr lang="en-GB" dirty="0">
                <a:latin typeface="Times New Roman" panose="02020603050405020304" pitchFamily="18" charset="0"/>
                <a:cs typeface="Times New Roman" panose="02020603050405020304" pitchFamily="18" charset="0"/>
              </a:rPr>
              <a:t>• Reviewing player turnover and availability within one or more seasons; </a:t>
            </a:r>
          </a:p>
          <a:p>
            <a:pPr marL="0" indent="0">
              <a:buNone/>
            </a:pPr>
            <a:r>
              <a:rPr lang="en-GB" dirty="0">
                <a:latin typeface="Times New Roman" panose="02020603050405020304" pitchFamily="18" charset="0"/>
                <a:cs typeface="Times New Roman" panose="02020603050405020304" pitchFamily="18" charset="0"/>
              </a:rPr>
              <a:t>• Reviewing the literature on injury risks in the speciﬁc sport</a:t>
            </a:r>
            <a:r>
              <a:rPr lang="en-GB" i="1" dirty="0">
                <a:latin typeface="Times New Roman" panose="02020603050405020304" pitchFamily="18" charset="0"/>
                <a:cs typeface="Times New Roman" panose="02020603050405020304" pitchFamily="18" charset="0"/>
              </a:rPr>
              <a:t>. </a:t>
            </a:r>
          </a:p>
          <a:p>
            <a:pPr marL="0" indent="0">
              <a:buNone/>
            </a:pPr>
            <a:endParaRPr lang="en-GB" i="1" dirty="0">
              <a:latin typeface="Times New Roman" panose="02020603050405020304" pitchFamily="18" charset="0"/>
              <a:cs typeface="Times New Roman" panose="02020603050405020304" pitchFamily="18" charset="0"/>
            </a:endParaRPr>
          </a:p>
          <a:p>
            <a:pPr marL="0" indent="0">
              <a:buNone/>
            </a:pPr>
            <a:r>
              <a:rPr lang="en-HK" dirty="0">
                <a:latin typeface="Times New Roman" panose="02020603050405020304" pitchFamily="18" charset="0"/>
                <a:cs typeface="Times New Roman" panose="02020603050405020304" pitchFamily="18" charset="0"/>
              </a:rPr>
              <a:t>Surveillance System:</a:t>
            </a:r>
            <a:r>
              <a:rPr lang="en-GB" dirty="0">
                <a:latin typeface="Times New Roman" panose="02020603050405020304" pitchFamily="18" charset="0"/>
                <a:cs typeface="Times New Roman" panose="02020603050405020304" pitchFamily="18" charset="0"/>
              </a:rPr>
              <a:t> (Hockey, Skiing)</a:t>
            </a:r>
          </a:p>
          <a:p>
            <a:pPr marL="457200" lvl="1" indent="0">
              <a:buNone/>
            </a:pPr>
            <a:r>
              <a:rPr lang="en-GB" dirty="0">
                <a:latin typeface="Times New Roman" panose="02020603050405020304" pitchFamily="18" charset="0"/>
                <a:cs typeface="Times New Roman" panose="02020603050405020304" pitchFamily="18" charset="0"/>
              </a:rPr>
              <a:t>the </a:t>
            </a:r>
            <a:r>
              <a:rPr lang="en-GB" dirty="0" smtClean="0">
                <a:latin typeface="Times New Roman" panose="02020603050405020304" pitchFamily="18" charset="0"/>
                <a:cs typeface="Times New Roman" panose="02020603050405020304" pitchFamily="18" charset="0"/>
              </a:rPr>
              <a:t>goal: to </a:t>
            </a:r>
            <a:r>
              <a:rPr lang="en-GB" dirty="0">
                <a:latin typeface="Times New Roman" panose="02020603050405020304" pitchFamily="18" charset="0"/>
                <a:cs typeface="Times New Roman" panose="02020603050405020304" pitchFamily="18" charset="0"/>
              </a:rPr>
              <a:t>reduce injury rates through suggested changes in rules, protective equipment, or coaching techniques based on data provided. </a:t>
            </a:r>
            <a:r>
              <a:rPr lang="en-HK"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911045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320E8-539C-4305-A0D8-813D0381C15F}"/>
              </a:ext>
            </a:extLst>
          </p:cNvPr>
          <p:cNvSpPr>
            <a:spLocks noGrp="1"/>
          </p:cNvSpPr>
          <p:nvPr>
            <p:ph type="title"/>
          </p:nvPr>
        </p:nvSpPr>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Risk control: injury prevention</a:t>
            </a:r>
          </a:p>
        </p:txBody>
      </p:sp>
      <p:sp>
        <p:nvSpPr>
          <p:cNvPr id="3" name="Content Placeholder 2">
            <a:extLst>
              <a:ext uri="{FF2B5EF4-FFF2-40B4-BE49-F238E27FC236}">
                <a16:creationId xmlns:a16="http://schemas.microsoft.com/office/drawing/2014/main" id="{B24E2956-9218-42C8-BC1C-56D181AA71D3}"/>
              </a:ext>
            </a:extLst>
          </p:cNvPr>
          <p:cNvSpPr>
            <a:spLocks noGrp="1"/>
          </p:cNvSpPr>
          <p:nvPr>
            <p:ph idx="1"/>
          </p:nvPr>
        </p:nvSpPr>
        <p:spPr>
          <a:xfrm>
            <a:off x="838200" y="1533378"/>
            <a:ext cx="10515600" cy="5127674"/>
          </a:xfrm>
        </p:spPr>
        <p:txBody>
          <a:bodyPr/>
          <a:lstStyle/>
          <a:p>
            <a:pPr marL="0" indent="0">
              <a:buNone/>
            </a:pPr>
            <a:r>
              <a:rPr lang="en-HK" sz="3200" dirty="0">
                <a:latin typeface="Times New Roman" panose="02020603050405020304" pitchFamily="18" charset="0"/>
                <a:cs typeface="Times New Roman" panose="02020603050405020304" pitchFamily="18" charset="0"/>
              </a:rPr>
              <a:t>Hierarchy of controls</a:t>
            </a:r>
          </a:p>
          <a:p>
            <a:r>
              <a:rPr lang="en-HK" dirty="0">
                <a:latin typeface="Times New Roman" panose="02020603050405020304" pitchFamily="18" charset="0"/>
                <a:cs typeface="Times New Roman" panose="02020603050405020304" pitchFamily="18" charset="0"/>
              </a:rPr>
              <a:t> Example: Skiing</a:t>
            </a:r>
          </a:p>
        </p:txBody>
      </p:sp>
      <p:graphicFrame>
        <p:nvGraphicFramePr>
          <p:cNvPr id="4" name="Diagram 3">
            <a:extLst>
              <a:ext uri="{FF2B5EF4-FFF2-40B4-BE49-F238E27FC236}">
                <a16:creationId xmlns:a16="http://schemas.microsoft.com/office/drawing/2014/main" id="{8B7A0CDA-9FE3-444B-9C8A-FCEED28EF97D}"/>
              </a:ext>
            </a:extLst>
          </p:cNvPr>
          <p:cNvGraphicFramePr/>
          <p:nvPr>
            <p:extLst>
              <p:ext uri="{D42A27DB-BD31-4B8C-83A1-F6EECF244321}">
                <p14:modId xmlns:p14="http://schemas.microsoft.com/office/powerpoint/2010/main" val="2967084206"/>
              </p:ext>
            </p:extLst>
          </p:nvPr>
        </p:nvGraphicFramePr>
        <p:xfrm>
          <a:off x="4374272" y="1836163"/>
          <a:ext cx="7512929" cy="4538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66533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F2E5-B45C-445C-B84B-AD0AE24EFE7F}"/>
              </a:ext>
            </a:extLst>
          </p:cNvPr>
          <p:cNvSpPr>
            <a:spLocks noGrp="1"/>
          </p:cNvSpPr>
          <p:nvPr>
            <p:ph type="title"/>
          </p:nvPr>
        </p:nvSpPr>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Reaching agreement</a:t>
            </a:r>
            <a:br>
              <a:rPr lang="en-HK" sz="4000" dirty="0">
                <a:solidFill>
                  <a:srgbClr val="FF0000"/>
                </a:solidFill>
                <a:latin typeface="Times New Roman" panose="02020603050405020304" pitchFamily="18" charset="0"/>
                <a:cs typeface="Times New Roman" panose="02020603050405020304" pitchFamily="18" charset="0"/>
              </a:rPr>
            </a:br>
            <a:endParaRPr lang="en-HK" sz="40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8A7EF4D-3E3E-4D10-922B-E931C04D3107}"/>
              </a:ext>
            </a:extLst>
          </p:cNvPr>
          <p:cNvSpPr>
            <a:spLocks noGrp="1"/>
          </p:cNvSpPr>
          <p:nvPr>
            <p:ph idx="1"/>
          </p:nvPr>
        </p:nvSpPr>
        <p:spPr>
          <a:xfrm>
            <a:off x="838200" y="1846727"/>
            <a:ext cx="10515600" cy="4351338"/>
          </a:xfrm>
        </p:spPr>
        <p:txBody>
          <a:bodyPr>
            <a:normAutofit fontScale="92500" lnSpcReduction="10000"/>
          </a:bodyPr>
          <a:lstStyle/>
          <a:p>
            <a:r>
              <a:rPr lang="en-GB" sz="3200" dirty="0">
                <a:latin typeface="Times New Roman" panose="02020603050405020304" pitchFamily="18" charset="0"/>
                <a:cs typeface="Times New Roman" panose="02020603050405020304" pitchFamily="18" charset="0"/>
              </a:rPr>
              <a:t>Agreement on injury prevention within the team, between </a:t>
            </a:r>
            <a:r>
              <a:rPr lang="en-GB" sz="3200" dirty="0" smtClean="0">
                <a:latin typeface="Times New Roman" panose="02020603050405020304" pitchFamily="18" charset="0"/>
                <a:cs typeface="Times New Roman" panose="02020603050405020304" pitchFamily="18" charset="0"/>
              </a:rPr>
              <a:t>teams </a:t>
            </a:r>
            <a:endParaRPr lang="en-GB" sz="3200" dirty="0">
              <a:latin typeface="Times New Roman" panose="02020603050405020304" pitchFamily="18" charset="0"/>
              <a:cs typeface="Times New Roman" panose="02020603050405020304" pitchFamily="18" charset="0"/>
            </a:endParaRPr>
          </a:p>
          <a:p>
            <a:endParaRPr lang="en-GB" sz="3200" dirty="0">
              <a:latin typeface="Times New Roman" panose="02020603050405020304" pitchFamily="18" charset="0"/>
              <a:cs typeface="Times New Roman" panose="02020603050405020304" pitchFamily="18" charset="0"/>
            </a:endParaRPr>
          </a:p>
          <a:p>
            <a:r>
              <a:rPr lang="en-GB" sz="3200" dirty="0">
                <a:latin typeface="Times New Roman" panose="02020603050405020304" pitchFamily="18" charset="0"/>
                <a:cs typeface="Times New Roman" panose="02020603050405020304" pitchFamily="18" charset="0"/>
              </a:rPr>
              <a:t> Objectives need to be realistic, important, and common from the players to the </a:t>
            </a:r>
            <a:r>
              <a:rPr lang="en-GB" sz="3200" dirty="0" smtClean="0">
                <a:latin typeface="Times New Roman" panose="02020603050405020304" pitchFamily="18" charset="0"/>
                <a:cs typeface="Times New Roman" panose="02020603050405020304" pitchFamily="18" charset="0"/>
              </a:rPr>
              <a:t>ofﬁcials </a:t>
            </a:r>
          </a:p>
          <a:p>
            <a:endParaRPr lang="en-GB" sz="3200" dirty="0" smtClean="0">
              <a:latin typeface="Times New Roman" panose="02020603050405020304" pitchFamily="18" charset="0"/>
              <a:cs typeface="Times New Roman" panose="02020603050405020304" pitchFamily="18" charset="0"/>
            </a:endParaRPr>
          </a:p>
          <a:p>
            <a:pPr>
              <a:buNone/>
            </a:pPr>
            <a:r>
              <a:rPr lang="en-US" sz="3200" dirty="0" smtClean="0">
                <a:latin typeface="Times New Roman" panose="02020603050405020304" pitchFamily="18" charset="0"/>
                <a:cs typeface="Times New Roman" panose="02020603050405020304" pitchFamily="18" charset="0"/>
              </a:rPr>
              <a:t>The following discussion will focus on two areas:</a:t>
            </a:r>
          </a:p>
          <a:p>
            <a:r>
              <a:rPr lang="en-US" sz="3200" dirty="0" smtClean="0">
                <a:latin typeface="Times New Roman" panose="02020603050405020304" pitchFamily="18" charset="0"/>
                <a:cs typeface="Times New Roman" panose="02020603050405020304" pitchFamily="18" charset="0"/>
              </a:rPr>
              <a:t>First, focusing on the potential </a:t>
            </a:r>
            <a:r>
              <a:rPr lang="en-US" sz="3200" dirty="0" smtClean="0">
                <a:solidFill>
                  <a:schemeClr val="accent4">
                    <a:lumMod val="75000"/>
                  </a:schemeClr>
                </a:solidFill>
                <a:latin typeface="Times New Roman" panose="02020603050405020304" pitchFamily="18" charset="0"/>
                <a:cs typeface="Times New Roman" panose="02020603050405020304" pitchFamily="18" charset="0"/>
              </a:rPr>
              <a:t>roles of medical staff </a:t>
            </a:r>
          </a:p>
          <a:p>
            <a:r>
              <a:rPr lang="en-US" sz="3200" dirty="0" smtClean="0">
                <a:latin typeface="Times New Roman" panose="02020603050405020304" pitchFamily="18" charset="0"/>
                <a:cs typeface="Times New Roman" panose="02020603050405020304" pitchFamily="18" charset="0"/>
              </a:rPr>
              <a:t>Second, discussing the importance of </a:t>
            </a:r>
            <a:r>
              <a:rPr lang="en-US" sz="3200" dirty="0" smtClean="0">
                <a:solidFill>
                  <a:schemeClr val="accent6"/>
                </a:solidFill>
                <a:latin typeface="Times New Roman" panose="02020603050405020304" pitchFamily="18" charset="0"/>
                <a:cs typeface="Times New Roman" panose="02020603050405020304" pitchFamily="18" charset="0"/>
              </a:rPr>
              <a:t>equipment and facilities </a:t>
            </a:r>
            <a:r>
              <a:rPr lang="en-US" sz="3200" dirty="0" smtClean="0">
                <a:latin typeface="Times New Roman" panose="02020603050405020304" pitchFamily="18" charset="0"/>
                <a:cs typeface="Times New Roman" panose="02020603050405020304" pitchFamily="18" charset="0"/>
              </a:rPr>
              <a:t>in injury prevention.</a:t>
            </a:r>
            <a:endParaRPr lang="en-HK"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4529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AD58-D863-4B85-9CD3-2BB6F8519C24}"/>
              </a:ext>
            </a:extLst>
          </p:cNvPr>
          <p:cNvSpPr>
            <a:spLocks noGrp="1"/>
          </p:cNvSpPr>
          <p:nvPr>
            <p:ph type="title"/>
          </p:nvPr>
        </p:nvSpPr>
        <p:spPr>
          <a:xfrm>
            <a:off x="556846" y="373165"/>
            <a:ext cx="10515600" cy="760290"/>
          </a:xfrm>
        </p:spPr>
        <p:txBody>
          <a:bodyPr>
            <a:normAutofit/>
          </a:bodyPr>
          <a:lstStyle/>
          <a:p>
            <a:r>
              <a:rPr lang="en-GB" sz="4000" dirty="0">
                <a:solidFill>
                  <a:schemeClr val="accent4">
                    <a:lumMod val="75000"/>
                  </a:schemeClr>
                </a:solidFill>
                <a:latin typeface="Times New Roman" panose="02020603050405020304" pitchFamily="18" charset="0"/>
                <a:cs typeface="Times New Roman" panose="02020603050405020304" pitchFamily="18" charset="0"/>
              </a:rPr>
              <a:t>The roles of the medical staff</a:t>
            </a:r>
            <a:endParaRPr lang="en-HK" sz="40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F4F4052-03F1-4A35-A067-7051BBAC0164}"/>
              </a:ext>
            </a:extLst>
          </p:cNvPr>
          <p:cNvSpPr>
            <a:spLocks noGrp="1"/>
          </p:cNvSpPr>
          <p:nvPr>
            <p:ph idx="1"/>
          </p:nvPr>
        </p:nvSpPr>
        <p:spPr>
          <a:xfrm>
            <a:off x="556846" y="1357531"/>
            <a:ext cx="11353800" cy="5500469"/>
          </a:xfrm>
        </p:spPr>
        <p:txBody>
          <a:bodyPr>
            <a:noAutofit/>
          </a:bodyPr>
          <a:lstStyle/>
          <a:p>
            <a:pPr marL="0" indent="0">
              <a:buNone/>
            </a:pPr>
            <a:r>
              <a:rPr lang="en-GB" dirty="0" smtClean="0">
                <a:latin typeface="Times New Roman" panose="02020603050405020304" pitchFamily="18" charset="0"/>
                <a:cs typeface="Times New Roman" panose="02020603050405020304" pitchFamily="18" charset="0"/>
              </a:rPr>
              <a:t>Team medical staff : physicians</a:t>
            </a:r>
            <a:r>
              <a:rPr lang="en-GB" dirty="0">
                <a:latin typeface="Times New Roman" panose="02020603050405020304" pitchFamily="18" charset="0"/>
                <a:cs typeface="Times New Roman" panose="02020603050405020304" pitchFamily="18" charset="0"/>
              </a:rPr>
              <a:t>, physiotherapists, athletic trainers, </a:t>
            </a:r>
            <a:r>
              <a:rPr lang="en-GB" dirty="0" smtClean="0">
                <a:latin typeface="Times New Roman" panose="02020603050405020304" pitchFamily="18" charset="0"/>
                <a:cs typeface="Times New Roman" panose="02020603050405020304" pitchFamily="18" charset="0"/>
              </a:rPr>
              <a:t>etc</a:t>
            </a:r>
          </a:p>
          <a:p>
            <a:pPr marL="0" indent="0">
              <a:buNone/>
            </a:pPr>
            <a:endParaRPr lang="en-GB"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GB" dirty="0" smtClean="0">
                <a:latin typeface="Times New Roman" panose="02020603050405020304" pitchFamily="18" charset="0"/>
                <a:cs typeface="Times New Roman" panose="02020603050405020304" pitchFamily="18" charset="0"/>
              </a:rPr>
              <a:t> Recording </a:t>
            </a:r>
            <a:r>
              <a:rPr lang="en-GB" dirty="0">
                <a:latin typeface="Times New Roman" panose="02020603050405020304" pitchFamily="18" charset="0"/>
                <a:cs typeface="Times New Roman" panose="02020603050405020304" pitchFamily="18" charset="0"/>
              </a:rPr>
              <a:t>of injury </a:t>
            </a:r>
            <a:r>
              <a:rPr lang="en-GB" dirty="0" smtClean="0">
                <a:latin typeface="Times New Roman" panose="02020603050405020304" pitchFamily="18" charset="0"/>
                <a:cs typeface="Times New Roman" panose="02020603050405020304" pitchFamily="18" charset="0"/>
              </a:rPr>
              <a:t>- develop an </a:t>
            </a:r>
            <a:r>
              <a:rPr lang="en-GB" dirty="0">
                <a:latin typeface="Times New Roman" panose="02020603050405020304" pitchFamily="18" charset="0"/>
                <a:cs typeface="Times New Roman" panose="02020603050405020304" pitchFamily="18" charset="0"/>
              </a:rPr>
              <a:t>injury surveillance </a:t>
            </a:r>
            <a:r>
              <a:rPr lang="en-GB" dirty="0" smtClean="0">
                <a:latin typeface="Times New Roman" panose="02020603050405020304" pitchFamily="18" charset="0"/>
                <a:cs typeface="Times New Roman" panose="02020603050405020304" pitchFamily="18" charset="0"/>
              </a:rPr>
              <a:t>program; </a:t>
            </a:r>
            <a:endParaRPr lang="en-GB"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GB" dirty="0">
                <a:latin typeface="Times New Roman" panose="02020603050405020304" pitchFamily="18" charset="0"/>
                <a:cs typeface="Times New Roman" panose="02020603050405020304" pitchFamily="18" charset="0"/>
              </a:rPr>
              <a:t> Season </a:t>
            </a:r>
            <a:r>
              <a:rPr lang="en-GB" dirty="0" smtClean="0">
                <a:latin typeface="Times New Roman" panose="02020603050405020304" pitchFamily="18" charset="0"/>
                <a:cs typeface="Times New Roman" panose="02020603050405020304" pitchFamily="18" charset="0"/>
              </a:rPr>
              <a:t>analysis- review </a:t>
            </a:r>
            <a:r>
              <a:rPr lang="en-GB" dirty="0">
                <a:latin typeface="Times New Roman" panose="02020603050405020304" pitchFamily="18" charset="0"/>
                <a:cs typeface="Times New Roman" panose="02020603050405020304" pitchFamily="18" charset="0"/>
              </a:rPr>
              <a:t>of training and competition program; </a:t>
            </a:r>
          </a:p>
          <a:p>
            <a:pPr marL="457200" indent="-457200">
              <a:buFont typeface="+mj-lt"/>
              <a:buAutoNum type="arabicPeriod"/>
            </a:pPr>
            <a:r>
              <a:rPr lang="en-GB" dirty="0">
                <a:latin typeface="Times New Roman" panose="02020603050405020304" pitchFamily="18" charset="0"/>
                <a:cs typeface="Times New Roman" panose="02020603050405020304" pitchFamily="18" charset="0"/>
              </a:rPr>
              <a:t> Preseason screening of physical and behavioural </a:t>
            </a:r>
            <a:r>
              <a:rPr lang="en-GB" dirty="0" smtClean="0">
                <a:latin typeface="Times New Roman" panose="02020603050405020304" pitchFamily="18" charset="0"/>
                <a:cs typeface="Times New Roman" panose="02020603050405020304" pitchFamily="18" charset="0"/>
              </a:rPr>
              <a:t>capabilities</a:t>
            </a:r>
            <a:endParaRPr lang="en-GB"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GB" dirty="0">
                <a:latin typeface="Times New Roman" panose="02020603050405020304" pitchFamily="18" charset="0"/>
                <a:cs typeface="Times New Roman" panose="02020603050405020304" pitchFamily="18" charset="0"/>
              </a:rPr>
              <a:t>Monitoring “at risk” team members, for example ﬁtness, technique, and behaviour; </a:t>
            </a:r>
          </a:p>
          <a:p>
            <a:pPr marL="457200" indent="-457200">
              <a:buFont typeface="+mj-lt"/>
              <a:buAutoNum type="arabicPeriod"/>
            </a:pPr>
            <a:r>
              <a:rPr lang="en-GB" dirty="0">
                <a:latin typeface="Times New Roman" panose="02020603050405020304" pitchFamily="18" charset="0"/>
                <a:cs typeface="Times New Roman" panose="02020603050405020304" pitchFamily="18" charset="0"/>
              </a:rPr>
              <a:t>Education regarding injury management and prevention; </a:t>
            </a:r>
          </a:p>
          <a:p>
            <a:pPr marL="457200" indent="-457200">
              <a:buFont typeface="+mj-lt"/>
              <a:buAutoNum type="arabicPeriod"/>
            </a:pPr>
            <a:r>
              <a:rPr lang="en-GB" dirty="0" err="1" smtClean="0">
                <a:latin typeface="Times New Roman" panose="02020603050405020304" pitchFamily="18" charset="0"/>
                <a:cs typeface="Times New Roman" panose="02020603050405020304" pitchFamily="18" charset="0"/>
              </a:rPr>
              <a:t>Identiﬁcation</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of emergency management requirements; </a:t>
            </a:r>
            <a:endParaRPr lang="en-GB"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GB" dirty="0" smtClean="0">
                <a:latin typeface="Times New Roman" panose="02020603050405020304" pitchFamily="18" charset="0"/>
                <a:cs typeface="Times New Roman" panose="02020603050405020304" pitchFamily="18" charset="0"/>
              </a:rPr>
              <a:t>Coordination of injury risk management; </a:t>
            </a:r>
          </a:p>
          <a:p>
            <a:pPr marL="457200" indent="-457200">
              <a:buFont typeface="+mj-lt"/>
              <a:buAutoNum type="arabicPeriod"/>
            </a:pPr>
            <a:endParaRPr lang="en-GB" dirty="0">
              <a:latin typeface="Times New Roman" panose="02020603050405020304" pitchFamily="18" charset="0"/>
              <a:cs typeface="Times New Roman" panose="02020603050405020304" pitchFamily="18" charset="0"/>
            </a:endParaRPr>
          </a:p>
          <a:p>
            <a:pPr>
              <a:buNone/>
            </a:pPr>
            <a:endParaRPr lang="en-H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65534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6AD4E-D56F-407C-AFBB-D3630FA803D5}"/>
              </a:ext>
            </a:extLst>
          </p:cNvPr>
          <p:cNvSpPr>
            <a:spLocks noGrp="1"/>
          </p:cNvSpPr>
          <p:nvPr>
            <p:ph type="title"/>
          </p:nvPr>
        </p:nvSpPr>
        <p:spPr/>
        <p:txBody>
          <a:bodyPr/>
          <a:lstStyle/>
          <a:p>
            <a:r>
              <a:rPr lang="en-GB" sz="3200" dirty="0">
                <a:solidFill>
                  <a:schemeClr val="accent4">
                    <a:lumMod val="75000"/>
                  </a:schemeClr>
                </a:solidFill>
                <a:latin typeface="Times New Roman" panose="02020603050405020304" pitchFamily="18" charset="0"/>
                <a:cs typeface="Times New Roman" panose="02020603050405020304" pitchFamily="18" charset="0"/>
              </a:rPr>
              <a:t>The roles of the medical staff-</a:t>
            </a:r>
            <a:r>
              <a:rPr lang="en-GB" sz="2800" dirty="0">
                <a:solidFill>
                  <a:srgbClr val="FF0000"/>
                </a:solidFill>
                <a:latin typeface="Times New Roman" panose="02020603050405020304" pitchFamily="18" charset="0"/>
                <a:cs typeface="Times New Roman" panose="02020603050405020304" pitchFamily="18" charset="0"/>
              </a:rPr>
              <a:t/>
            </a:r>
            <a:br>
              <a:rPr lang="en-GB" sz="2800" dirty="0">
                <a:solidFill>
                  <a:srgbClr val="FF0000"/>
                </a:solidFill>
                <a:latin typeface="Times New Roman" panose="02020603050405020304" pitchFamily="18" charset="0"/>
                <a:cs typeface="Times New Roman" panose="02020603050405020304" pitchFamily="18" charset="0"/>
              </a:rPr>
            </a:br>
            <a:r>
              <a:rPr lang="en-GB" sz="3600" dirty="0" smtClean="0">
                <a:solidFill>
                  <a:srgbClr val="FF0000"/>
                </a:solidFill>
                <a:latin typeface="Times New Roman" panose="02020603050405020304" pitchFamily="18" charset="0"/>
                <a:cs typeface="Times New Roman" panose="02020603050405020304" pitchFamily="18" charset="0"/>
              </a:rPr>
              <a:t>1. Developing </a:t>
            </a:r>
            <a:r>
              <a:rPr lang="en-GB" sz="3600" dirty="0">
                <a:solidFill>
                  <a:srgbClr val="FF0000"/>
                </a:solidFill>
                <a:latin typeface="Times New Roman" panose="02020603050405020304" pitchFamily="18" charset="0"/>
                <a:cs typeface="Times New Roman" panose="02020603050405020304" pitchFamily="18" charset="0"/>
              </a:rPr>
              <a:t>an injury surveillance program </a:t>
            </a:r>
            <a:endParaRPr lang="en-HK" sz="4000" dirty="0"/>
          </a:p>
        </p:txBody>
      </p:sp>
      <p:sp>
        <p:nvSpPr>
          <p:cNvPr id="3" name="Content Placeholder 2">
            <a:extLst>
              <a:ext uri="{FF2B5EF4-FFF2-40B4-BE49-F238E27FC236}">
                <a16:creationId xmlns:a16="http://schemas.microsoft.com/office/drawing/2014/main" id="{95096A72-9789-4DBB-9347-A416B14F92EE}"/>
              </a:ext>
            </a:extLst>
          </p:cNvPr>
          <p:cNvSpPr>
            <a:spLocks noGrp="1"/>
          </p:cNvSpPr>
          <p:nvPr>
            <p:ph idx="1"/>
          </p:nvPr>
        </p:nvSpPr>
        <p:spPr>
          <a:xfrm>
            <a:off x="838200" y="1690688"/>
            <a:ext cx="10515600" cy="5296487"/>
          </a:xfrm>
        </p:spPr>
        <p:txBody>
          <a:bodyPr>
            <a:normAutofit/>
          </a:bodyPr>
          <a:lstStyle/>
          <a:p>
            <a:pPr>
              <a:lnSpc>
                <a:spcPct val="110000"/>
              </a:lnSpc>
            </a:pPr>
            <a:r>
              <a:rPr lang="en-GB" dirty="0">
                <a:latin typeface="Times New Roman" panose="02020603050405020304" pitchFamily="18" charset="0"/>
                <a:cs typeface="Times New Roman" panose="02020603050405020304" pitchFamily="18" charset="0"/>
              </a:rPr>
              <a:t>Establish a system to monitor injuries and exposure.</a:t>
            </a:r>
          </a:p>
          <a:p>
            <a:pPr>
              <a:lnSpc>
                <a:spcPct val="110000"/>
              </a:lnSpc>
            </a:pPr>
            <a:r>
              <a:rPr lang="en-GB" dirty="0">
                <a:latin typeface="Times New Roman" panose="02020603050405020304" pitchFamily="18" charset="0"/>
                <a:cs typeface="Times New Roman" panose="02020603050405020304" pitchFamily="18" charset="0"/>
              </a:rPr>
              <a:t>Recording </a:t>
            </a:r>
            <a:r>
              <a:rPr lang="en-GB" dirty="0" smtClean="0">
                <a:latin typeface="Times New Roman" panose="02020603050405020304" pitchFamily="18" charset="0"/>
                <a:cs typeface="Times New Roman" panose="02020603050405020304" pitchFamily="18" charset="0"/>
              </a:rPr>
              <a:t>injuries. </a:t>
            </a:r>
            <a:r>
              <a:rPr lang="en-GB" dirty="0">
                <a:latin typeface="Times New Roman" panose="02020603050405020304" pitchFamily="18" charset="0"/>
                <a:cs typeface="Times New Roman" panose="02020603050405020304" pitchFamily="18" charset="0"/>
              </a:rPr>
              <a:t>(electronic tools )</a:t>
            </a:r>
          </a:p>
          <a:p>
            <a:pPr>
              <a:lnSpc>
                <a:spcPct val="110000"/>
              </a:lnSpc>
            </a:pPr>
            <a:r>
              <a:rPr lang="en-GB" dirty="0">
                <a:latin typeface="Times New Roman" panose="02020603050405020304" pitchFamily="18" charset="0"/>
                <a:cs typeface="Times New Roman" panose="02020603050405020304" pitchFamily="18" charset="0"/>
              </a:rPr>
              <a:t>Exposure data are collected. </a:t>
            </a:r>
            <a:r>
              <a:rPr lang="en-GB" dirty="0" smtClean="0">
                <a:latin typeface="Times New Roman" panose="02020603050405020304" pitchFamily="18" charset="0"/>
                <a:cs typeface="Times New Roman" panose="02020603050405020304" pitchFamily="18" charset="0"/>
              </a:rPr>
              <a:t>E.g. there </a:t>
            </a:r>
            <a:r>
              <a:rPr lang="en-GB" dirty="0">
                <a:latin typeface="Times New Roman" panose="02020603050405020304" pitchFamily="18" charset="0"/>
                <a:cs typeface="Times New Roman" panose="02020603050405020304" pitchFamily="18" charset="0"/>
              </a:rPr>
              <a:t>is an increase in the number of match injuries from one season to the next. If the number of matches increases by 30%, there would be no increase in injury incidence. </a:t>
            </a:r>
          </a:p>
          <a:p>
            <a:pPr>
              <a:lnSpc>
                <a:spcPct val="110000"/>
              </a:lnSpc>
            </a:pPr>
            <a:r>
              <a:rPr lang="en-GB" dirty="0">
                <a:latin typeface="Times New Roman" panose="02020603050405020304" pitchFamily="18" charset="0"/>
                <a:cs typeface="Times New Roman" panose="02020603050405020304" pitchFamily="18" charset="0"/>
              </a:rPr>
              <a:t>The severity of injury must also be taken into </a:t>
            </a:r>
            <a:r>
              <a:rPr lang="en-GB" dirty="0" smtClean="0">
                <a:latin typeface="Times New Roman" panose="02020603050405020304" pitchFamily="18" charset="0"/>
                <a:cs typeface="Times New Roman" panose="02020603050405020304" pitchFamily="18" charset="0"/>
              </a:rPr>
              <a:t>account (expressed </a:t>
            </a:r>
            <a:r>
              <a:rPr lang="en-GB" dirty="0">
                <a:latin typeface="Times New Roman" panose="02020603050405020304" pitchFamily="18" charset="0"/>
                <a:cs typeface="Times New Roman" panose="02020603050405020304" pitchFamily="18" charset="0"/>
              </a:rPr>
              <a:t>as the number of days of absence from sports because of an </a:t>
            </a:r>
            <a:r>
              <a:rPr lang="en-GB" dirty="0" smtClean="0">
                <a:latin typeface="Times New Roman" panose="02020603050405020304" pitchFamily="18" charset="0"/>
                <a:cs typeface="Times New Roman" panose="02020603050405020304" pitchFamily="18" charset="0"/>
              </a:rPr>
              <a:t>injury)</a:t>
            </a:r>
            <a:endParaRPr lang="en-GB" dirty="0">
              <a:latin typeface="Times New Roman" panose="02020603050405020304" pitchFamily="18" charset="0"/>
              <a:cs typeface="Times New Roman" panose="02020603050405020304" pitchFamily="18" charset="0"/>
            </a:endParaRPr>
          </a:p>
          <a:p>
            <a:pPr>
              <a:lnSpc>
                <a:spcPct val="110000"/>
              </a:lnSpc>
            </a:pPr>
            <a:r>
              <a:rPr lang="en-HK" dirty="0">
                <a:latin typeface="Times New Roman" panose="02020603050405020304" pitchFamily="18" charset="0"/>
                <a:cs typeface="Times New Roman" panose="02020603050405020304" pitchFamily="18" charset="0"/>
              </a:rPr>
              <a:t>Injury priorities</a:t>
            </a:r>
          </a:p>
          <a:p>
            <a:pPr>
              <a:lnSpc>
                <a:spcPct val="110000"/>
              </a:lnSpc>
            </a:pPr>
            <a:r>
              <a:rPr lang="en-GB" dirty="0">
                <a:latin typeface="Times New Roman" panose="02020603050405020304" pitchFamily="18" charset="0"/>
                <a:cs typeface="Times New Roman" panose="02020603050405020304" pitchFamily="18" charset="0"/>
              </a:rPr>
              <a:t>Monitor injury mechanisms using match tapes</a:t>
            </a:r>
            <a:endParaRPr lang="en-H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78820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2934-DD63-4FC4-B8D7-C0D3C43C1D7A}"/>
              </a:ext>
            </a:extLst>
          </p:cNvPr>
          <p:cNvSpPr>
            <a:spLocks noGrp="1"/>
          </p:cNvSpPr>
          <p:nvPr>
            <p:ph type="title"/>
          </p:nvPr>
        </p:nvSpPr>
        <p:spPr/>
        <p:txBody>
          <a:bodyPr>
            <a:normAutofit/>
          </a:bodyPr>
          <a:lstStyle/>
          <a:p>
            <a:r>
              <a:rPr lang="en-GB" sz="3200" dirty="0">
                <a:solidFill>
                  <a:schemeClr val="accent4">
                    <a:lumMod val="75000"/>
                  </a:schemeClr>
                </a:solidFill>
                <a:latin typeface="Times New Roman" panose="02020603050405020304" pitchFamily="18" charset="0"/>
                <a:cs typeface="Times New Roman" panose="02020603050405020304" pitchFamily="18" charset="0"/>
              </a:rPr>
              <a:t>The roles of the medical staff- </a:t>
            </a:r>
            <a:r>
              <a:rPr lang="en-GB" sz="3200" dirty="0" smtClean="0">
                <a:solidFill>
                  <a:srgbClr val="FF0000"/>
                </a:solidFill>
                <a:latin typeface="Times New Roman" panose="02020603050405020304" pitchFamily="18" charset="0"/>
                <a:cs typeface="Times New Roman" panose="02020603050405020304" pitchFamily="18" charset="0"/>
              </a:rPr>
              <a:t/>
            </a:r>
            <a:br>
              <a:rPr lang="en-GB" sz="3200" dirty="0" smtClean="0">
                <a:solidFill>
                  <a:srgbClr val="FF0000"/>
                </a:solidFill>
                <a:latin typeface="Times New Roman" panose="02020603050405020304" pitchFamily="18" charset="0"/>
                <a:cs typeface="Times New Roman" panose="02020603050405020304" pitchFamily="18" charset="0"/>
              </a:rPr>
            </a:br>
            <a:r>
              <a:rPr lang="en-GB" sz="3600" dirty="0" smtClean="0">
                <a:solidFill>
                  <a:srgbClr val="FF0000"/>
                </a:solidFill>
                <a:latin typeface="Times New Roman" panose="02020603050405020304" pitchFamily="18" charset="0"/>
                <a:cs typeface="Times New Roman" panose="02020603050405020304" pitchFamily="18" charset="0"/>
              </a:rPr>
              <a:t>2. Season </a:t>
            </a:r>
            <a:r>
              <a:rPr lang="en-GB" sz="3600" dirty="0">
                <a:solidFill>
                  <a:srgbClr val="FF0000"/>
                </a:solidFill>
                <a:latin typeface="Times New Roman" panose="02020603050405020304" pitchFamily="18" charset="0"/>
                <a:cs typeface="Times New Roman" panose="02020603050405020304" pitchFamily="18" charset="0"/>
              </a:rPr>
              <a:t>analysis: review of training and competition </a:t>
            </a:r>
            <a:endParaRPr lang="en-HK" sz="3600" dirty="0"/>
          </a:p>
        </p:txBody>
      </p:sp>
      <p:sp>
        <p:nvSpPr>
          <p:cNvPr id="3" name="Content Placeholder 2">
            <a:extLst>
              <a:ext uri="{FF2B5EF4-FFF2-40B4-BE49-F238E27FC236}">
                <a16:creationId xmlns:a16="http://schemas.microsoft.com/office/drawing/2014/main" id="{DC40C601-9BA6-4C2F-ACF1-BEA60F786571}"/>
              </a:ext>
            </a:extLst>
          </p:cNvPr>
          <p:cNvSpPr>
            <a:spLocks noGrp="1"/>
          </p:cNvSpPr>
          <p:nvPr>
            <p:ph idx="1"/>
          </p:nvPr>
        </p:nvSpPr>
        <p:spPr>
          <a:xfrm>
            <a:off x="838200" y="1684947"/>
            <a:ext cx="11049000" cy="4933901"/>
          </a:xfrm>
        </p:spPr>
        <p:txBody>
          <a:bodyPr>
            <a:noAutofit/>
          </a:bodyPr>
          <a:lstStyle/>
          <a:p>
            <a:pPr marL="0" indent="0">
              <a:buNone/>
            </a:pPr>
            <a:r>
              <a:rPr lang="en-GB" sz="2400" dirty="0">
                <a:latin typeface="Times New Roman" pitchFamily="18" charset="0"/>
                <a:cs typeface="Times New Roman" pitchFamily="18" charset="0"/>
              </a:rPr>
              <a:t>Season analysis represents an attempt to identify risks before they </a:t>
            </a:r>
            <a:r>
              <a:rPr lang="en-GB" sz="2400" dirty="0" smtClean="0">
                <a:latin typeface="Times New Roman" pitchFamily="18" charset="0"/>
                <a:cs typeface="Times New Roman" pitchFamily="18" charset="0"/>
              </a:rPr>
              <a:t>occur</a:t>
            </a:r>
            <a:endParaRPr lang="en-GB" sz="2400" dirty="0">
              <a:latin typeface="Times New Roman" pitchFamily="18" charset="0"/>
              <a:cs typeface="Times New Roman" pitchFamily="18" charset="0"/>
            </a:endParaRPr>
          </a:p>
          <a:p>
            <a:pPr marL="0" indent="0">
              <a:buNone/>
            </a:pPr>
            <a:r>
              <a:rPr lang="en-GB" sz="2400" dirty="0">
                <a:latin typeface="Times New Roman" pitchFamily="18" charset="0"/>
                <a:cs typeface="Times New Roman" pitchFamily="18" charset="0"/>
              </a:rPr>
              <a:t>1</a:t>
            </a:r>
            <a:r>
              <a:rPr lang="en-GB" sz="2400" dirty="0" smtClean="0">
                <a:latin typeface="Times New Roman" pitchFamily="18" charset="0"/>
                <a:cs typeface="Times New Roman" pitchFamily="18" charset="0"/>
              </a:rPr>
              <a:t>. Change </a:t>
            </a:r>
            <a:r>
              <a:rPr lang="en-GB" sz="2400" dirty="0">
                <a:latin typeface="Times New Roman" pitchFamily="18" charset="0"/>
                <a:cs typeface="Times New Roman" pitchFamily="18" charset="0"/>
              </a:rPr>
              <a:t>of surface, climate, and running. </a:t>
            </a:r>
          </a:p>
          <a:p>
            <a:pPr marL="0" indent="0">
              <a:buNone/>
            </a:pPr>
            <a:r>
              <a:rPr lang="en-GB" sz="2400" dirty="0">
                <a:latin typeface="Times New Roman" pitchFamily="18" charset="0"/>
                <a:cs typeface="Times New Roman" pitchFamily="18" charset="0"/>
              </a:rPr>
              <a:t>2</a:t>
            </a:r>
            <a:r>
              <a:rPr lang="en-GB" sz="2400" dirty="0" smtClean="0">
                <a:latin typeface="Times New Roman" pitchFamily="18" charset="0"/>
                <a:cs typeface="Times New Roman" pitchFamily="18" charset="0"/>
              </a:rPr>
              <a:t>. Transition </a:t>
            </a:r>
            <a:r>
              <a:rPr lang="en-GB" sz="2400" dirty="0">
                <a:latin typeface="Times New Roman" pitchFamily="18" charset="0"/>
                <a:cs typeface="Times New Roman" pitchFamily="18" charset="0"/>
              </a:rPr>
              <a:t>to higher training volume and high intensity of </a:t>
            </a:r>
            <a:r>
              <a:rPr lang="en-GB" sz="2400" dirty="0" smtClean="0">
                <a:latin typeface="Times New Roman" pitchFamily="18" charset="0"/>
                <a:cs typeface="Times New Roman" pitchFamily="18" charset="0"/>
              </a:rPr>
              <a:t>training</a:t>
            </a:r>
            <a:endParaRPr lang="en-GB" sz="2400" dirty="0">
              <a:latin typeface="Times New Roman" pitchFamily="18" charset="0"/>
              <a:cs typeface="Times New Roman" pitchFamily="18" charset="0"/>
            </a:endParaRPr>
          </a:p>
          <a:p>
            <a:pPr marL="0" indent="0">
              <a:buNone/>
            </a:pPr>
            <a:r>
              <a:rPr lang="en-GB" sz="2400" dirty="0" smtClean="0">
                <a:latin typeface="Times New Roman" pitchFamily="18" charset="0"/>
                <a:cs typeface="Times New Roman" pitchFamily="18" charset="0"/>
              </a:rPr>
              <a:t>3. </a:t>
            </a:r>
            <a:r>
              <a:rPr lang="en-US" sz="2400" dirty="0" smtClean="0">
                <a:latin typeface="Times New Roman" pitchFamily="18" charset="0"/>
                <a:cs typeface="Times New Roman" pitchFamily="18" charset="0"/>
              </a:rPr>
              <a:t>New training camp before the competitive season</a:t>
            </a:r>
            <a:endParaRPr lang="en-GB" sz="2400" dirty="0">
              <a:latin typeface="Times New Roman" pitchFamily="18" charset="0"/>
              <a:cs typeface="Times New Roman" pitchFamily="18" charset="0"/>
            </a:endParaRPr>
          </a:p>
          <a:p>
            <a:pPr marL="0" indent="0">
              <a:buNone/>
            </a:pPr>
            <a:r>
              <a:rPr lang="en-GB" sz="2400" dirty="0">
                <a:latin typeface="Times New Roman" pitchFamily="18" charset="0"/>
                <a:cs typeface="Times New Roman" pitchFamily="18" charset="0"/>
              </a:rPr>
              <a:t>4. The beginning of the competitive season. </a:t>
            </a:r>
            <a:r>
              <a:rPr lang="en-GB" sz="2400" dirty="0" smtClean="0">
                <a:latin typeface="Times New Roman" pitchFamily="18" charset="0"/>
                <a:cs typeface="Times New Roman" pitchFamily="18" charset="0"/>
              </a:rPr>
              <a:t>(A higher tempo, Change </a:t>
            </a:r>
            <a:r>
              <a:rPr lang="en-GB" sz="2400" dirty="0">
                <a:latin typeface="Times New Roman" pitchFamily="18" charset="0"/>
                <a:cs typeface="Times New Roman" pitchFamily="18" charset="0"/>
              </a:rPr>
              <a:t>of surface to soft </a:t>
            </a:r>
            <a:r>
              <a:rPr lang="en-GB" sz="2400" dirty="0" smtClean="0">
                <a:latin typeface="Times New Roman" pitchFamily="18" charset="0"/>
                <a:cs typeface="Times New Roman" pitchFamily="18" charset="0"/>
              </a:rPr>
              <a:t>grass) </a:t>
            </a:r>
            <a:endParaRPr lang="en-GB" sz="2400" dirty="0">
              <a:latin typeface="Times New Roman" pitchFamily="18" charset="0"/>
              <a:cs typeface="Times New Roman" pitchFamily="18" charset="0"/>
            </a:endParaRPr>
          </a:p>
          <a:p>
            <a:pPr marL="0" indent="0">
              <a:buNone/>
            </a:pPr>
            <a:r>
              <a:rPr lang="en-GB" sz="2400" dirty="0">
                <a:latin typeface="Times New Roman" pitchFamily="18" charset="0"/>
                <a:cs typeface="Times New Roman" pitchFamily="18" charset="0"/>
              </a:rPr>
              <a:t>5. High risk of acute injuries during the competition season</a:t>
            </a:r>
          </a:p>
          <a:p>
            <a:pPr marL="0" indent="0">
              <a:buNone/>
            </a:pPr>
            <a:r>
              <a:rPr lang="en-GB" sz="2400" dirty="0">
                <a:latin typeface="Times New Roman" pitchFamily="18" charset="0"/>
                <a:cs typeface="Times New Roman" pitchFamily="18" charset="0"/>
              </a:rPr>
              <a:t>6. </a:t>
            </a:r>
            <a:r>
              <a:rPr lang="en-GB" sz="2400" dirty="0" smtClean="0">
                <a:latin typeface="Times New Roman" pitchFamily="18" charset="0"/>
                <a:cs typeface="Times New Roman" pitchFamily="18" charset="0"/>
              </a:rPr>
              <a:t>Interposed period </a:t>
            </a:r>
            <a:r>
              <a:rPr lang="en-GB" sz="2400" dirty="0">
                <a:latin typeface="Times New Roman" pitchFamily="18" charset="0"/>
                <a:cs typeface="Times New Roman" pitchFamily="18" charset="0"/>
              </a:rPr>
              <a:t>of hard basic training, strength exercises to which the athlete is not </a:t>
            </a:r>
            <a:r>
              <a:rPr lang="en-GB" sz="2400" dirty="0" smtClean="0">
                <a:latin typeface="Times New Roman" pitchFamily="18" charset="0"/>
                <a:cs typeface="Times New Roman" pitchFamily="18" charset="0"/>
              </a:rPr>
              <a:t>accustomed</a:t>
            </a:r>
            <a:endParaRPr lang="en-GB" sz="2400" dirty="0">
              <a:latin typeface="Times New Roman" pitchFamily="18" charset="0"/>
              <a:cs typeface="Times New Roman" pitchFamily="18" charset="0"/>
            </a:endParaRPr>
          </a:p>
          <a:p>
            <a:pPr marL="0" indent="0">
              <a:buNone/>
            </a:pPr>
            <a:r>
              <a:rPr lang="en-GB" sz="2400" dirty="0" smtClean="0">
                <a:latin typeface="Times New Roman" pitchFamily="18" charset="0"/>
                <a:cs typeface="Times New Roman" pitchFamily="18" charset="0"/>
              </a:rPr>
              <a:t>7</a:t>
            </a:r>
            <a:r>
              <a:rPr lang="en-GB" sz="2400" dirty="0">
                <a:latin typeface="Times New Roman" pitchFamily="18" charset="0"/>
                <a:cs typeface="Times New Roman" pitchFamily="18" charset="0"/>
              </a:rPr>
              <a:t>. The end of the competitive season and tired players</a:t>
            </a:r>
          </a:p>
          <a:p>
            <a:pPr marL="0" indent="0">
              <a:buNone/>
            </a:pPr>
            <a:r>
              <a:rPr lang="en-GB" sz="2400" dirty="0" smtClean="0">
                <a:latin typeface="Times New Roman" pitchFamily="18" charset="0"/>
                <a:cs typeface="Times New Roman" pitchFamily="18" charset="0"/>
              </a:rPr>
              <a:t>8</a:t>
            </a:r>
            <a:r>
              <a:rPr lang="en-GB" sz="2400" dirty="0">
                <a:latin typeface="Times New Roman" pitchFamily="18" charset="0"/>
                <a:cs typeface="Times New Roman" pitchFamily="18" charset="0"/>
              </a:rPr>
              <a:t>. Transition to basic training period with running on gravel.</a:t>
            </a:r>
            <a:endParaRPr lang="en-HK" sz="2400" dirty="0">
              <a:latin typeface="Times New Roman" pitchFamily="18" charset="0"/>
              <a:cs typeface="Times New Roman" pitchFamily="18" charset="0"/>
            </a:endParaRPr>
          </a:p>
        </p:txBody>
      </p:sp>
    </p:spTree>
    <p:extLst>
      <p:ext uri="{BB962C8B-B14F-4D97-AF65-F5344CB8AC3E}">
        <p14:creationId xmlns:p14="http://schemas.microsoft.com/office/powerpoint/2010/main" val="12244290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5285F-20CF-4EDC-BD09-5CB2DDCF363D}"/>
              </a:ext>
            </a:extLst>
          </p:cNvPr>
          <p:cNvSpPr>
            <a:spLocks noGrp="1"/>
          </p:cNvSpPr>
          <p:nvPr>
            <p:ph type="title"/>
          </p:nvPr>
        </p:nvSpPr>
        <p:spPr>
          <a:xfrm>
            <a:off x="759654" y="379193"/>
            <a:ext cx="11141613" cy="1548081"/>
          </a:xfrm>
        </p:spPr>
        <p:txBody>
          <a:bodyPr>
            <a:normAutofit/>
          </a:bodyPr>
          <a:lstStyle/>
          <a:p>
            <a:r>
              <a:rPr lang="en-GB" sz="3200" dirty="0" smtClean="0">
                <a:solidFill>
                  <a:schemeClr val="accent4">
                    <a:lumMod val="75000"/>
                  </a:schemeClr>
                </a:solidFill>
                <a:latin typeface="Times New Roman" panose="02020603050405020304" pitchFamily="18" charset="0"/>
                <a:cs typeface="Times New Roman" panose="02020603050405020304" pitchFamily="18" charset="0"/>
              </a:rPr>
              <a:t> The </a:t>
            </a:r>
            <a:r>
              <a:rPr lang="en-GB" sz="3200" dirty="0">
                <a:solidFill>
                  <a:schemeClr val="accent4">
                    <a:lumMod val="75000"/>
                  </a:schemeClr>
                </a:solidFill>
                <a:latin typeface="Times New Roman" panose="02020603050405020304" pitchFamily="18" charset="0"/>
                <a:cs typeface="Times New Roman" panose="02020603050405020304" pitchFamily="18" charset="0"/>
              </a:rPr>
              <a:t>roles of the medical </a:t>
            </a:r>
            <a:r>
              <a:rPr lang="en-GB" sz="3200" dirty="0" smtClean="0">
                <a:solidFill>
                  <a:schemeClr val="accent4">
                    <a:lumMod val="75000"/>
                  </a:schemeClr>
                </a:solidFill>
                <a:latin typeface="Times New Roman" panose="02020603050405020304" pitchFamily="18" charset="0"/>
                <a:cs typeface="Times New Roman" panose="02020603050405020304" pitchFamily="18" charset="0"/>
              </a:rPr>
              <a:t>staff-</a:t>
            </a:r>
            <a:r>
              <a:rPr lang="en-GB" sz="3200" dirty="0" smtClean="0">
                <a:solidFill>
                  <a:srgbClr val="FF0000"/>
                </a:solidFill>
                <a:latin typeface="Times New Roman" panose="02020603050405020304" pitchFamily="18" charset="0"/>
                <a:cs typeface="Times New Roman" panose="02020603050405020304" pitchFamily="18" charset="0"/>
              </a:rPr>
              <a:t/>
            </a:r>
            <a:br>
              <a:rPr lang="en-GB" sz="3200" dirty="0" smtClean="0">
                <a:solidFill>
                  <a:srgbClr val="FF0000"/>
                </a:solidFill>
                <a:latin typeface="Times New Roman" panose="02020603050405020304" pitchFamily="18" charset="0"/>
                <a:cs typeface="Times New Roman" panose="02020603050405020304" pitchFamily="18" charset="0"/>
              </a:rPr>
            </a:br>
            <a:r>
              <a:rPr lang="en-GB" sz="3200" dirty="0" smtClean="0">
                <a:solidFill>
                  <a:srgbClr val="FF0000"/>
                </a:solidFill>
                <a:latin typeface="Times New Roman" panose="02020603050405020304" pitchFamily="18" charset="0"/>
                <a:cs typeface="Times New Roman" panose="02020603050405020304" pitchFamily="18" charset="0"/>
              </a:rPr>
              <a:t> 3.Preseason screening: pre-participation/annual examination</a:t>
            </a:r>
            <a:endParaRPr lang="en-HK" sz="3600" dirty="0"/>
          </a:p>
        </p:txBody>
      </p:sp>
      <p:sp>
        <p:nvSpPr>
          <p:cNvPr id="3" name="Content Placeholder 2">
            <a:extLst>
              <a:ext uri="{FF2B5EF4-FFF2-40B4-BE49-F238E27FC236}">
                <a16:creationId xmlns:a16="http://schemas.microsoft.com/office/drawing/2014/main" id="{F01180BD-FCF0-4457-A0CD-4D3A938ACE04}"/>
              </a:ext>
            </a:extLst>
          </p:cNvPr>
          <p:cNvSpPr>
            <a:spLocks noGrp="1"/>
          </p:cNvSpPr>
          <p:nvPr>
            <p:ph idx="1"/>
          </p:nvPr>
        </p:nvSpPr>
        <p:spPr/>
        <p:txBody>
          <a:bodyPr/>
          <a:lstStyle/>
          <a:p>
            <a:pPr marL="0" indent="0">
              <a:buNone/>
            </a:pPr>
            <a:r>
              <a:rPr lang="en-GB" dirty="0">
                <a:latin typeface="Times New Roman" panose="02020603050405020304" pitchFamily="18" charset="0"/>
                <a:cs typeface="Times New Roman" panose="02020603050405020304" pitchFamily="18" charset="0"/>
              </a:rPr>
              <a:t>The general screening examination such as:</a:t>
            </a:r>
          </a:p>
          <a:p>
            <a:pPr marL="0" indent="0">
              <a:buNone/>
            </a:pPr>
            <a:endParaRPr lang="en-GB" dirty="0">
              <a:latin typeface="Times New Roman" panose="02020603050405020304" pitchFamily="18" charset="0"/>
              <a:cs typeface="Times New Roman" panose="02020603050405020304" pitchFamily="18" charset="0"/>
            </a:endParaRPr>
          </a:p>
          <a:p>
            <a:pPr marL="0" indent="0">
              <a:buNone/>
            </a:pP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Musculoskeletal injuries (</a:t>
            </a:r>
            <a:r>
              <a:rPr lang="en-GB" dirty="0" err="1">
                <a:latin typeface="Times New Roman" panose="02020603050405020304" pitchFamily="18" charset="0"/>
                <a:cs typeface="Times New Roman" panose="02020603050405020304" pitchFamily="18" charset="0"/>
              </a:rPr>
              <a:t>marphan</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syndrom</a:t>
            </a:r>
            <a:r>
              <a:rPr lang="en-GB" dirty="0">
                <a:latin typeface="Times New Roman" panose="02020603050405020304" pitchFamily="18" charset="0"/>
                <a:cs typeface="Times New Roman" panose="02020603050405020304" pitchFamily="18" charset="0"/>
              </a:rPr>
              <a:t>)</a:t>
            </a:r>
          </a:p>
          <a:p>
            <a:pPr marL="0" indent="0">
              <a:buNone/>
            </a:pPr>
            <a:r>
              <a:rPr lang="en-GB" dirty="0">
                <a:latin typeface="Times New Roman" panose="02020603050405020304" pitchFamily="18" charset="0"/>
                <a:cs typeface="Times New Roman" panose="02020603050405020304" pitchFamily="18" charset="0"/>
              </a:rPr>
              <a:t>• Cardiovascular disease and risk </a:t>
            </a:r>
          </a:p>
          <a:p>
            <a:pPr marL="0" indent="0">
              <a:buNone/>
            </a:pPr>
            <a:r>
              <a:rPr lang="en-GB" dirty="0">
                <a:latin typeface="Times New Roman" panose="02020603050405020304" pitchFamily="18" charset="0"/>
                <a:cs typeface="Times New Roman" panose="02020603050405020304" pitchFamily="18" charset="0"/>
              </a:rPr>
              <a:t>• Asthma and pulmonary function </a:t>
            </a:r>
          </a:p>
          <a:p>
            <a:pPr marL="0" indent="0">
              <a:buNone/>
            </a:pPr>
            <a:r>
              <a:rPr lang="en-GB" dirty="0">
                <a:latin typeface="Times New Roman" panose="02020603050405020304" pitchFamily="18" charset="0"/>
                <a:cs typeface="Times New Roman" panose="02020603050405020304" pitchFamily="18" charset="0"/>
              </a:rPr>
              <a:t>• Eating disorders </a:t>
            </a:r>
          </a:p>
          <a:p>
            <a:pPr marL="0" indent="0">
              <a:buNone/>
            </a:pPr>
            <a:r>
              <a:rPr lang="en-GB" dirty="0">
                <a:latin typeface="Times New Roman" panose="02020603050405020304" pitchFamily="18" charset="0"/>
                <a:cs typeface="Times New Roman" panose="02020603050405020304" pitchFamily="18" charset="0"/>
              </a:rPr>
              <a:t>• Cognitive deﬁcits related to mild traumatic brain injury</a:t>
            </a:r>
            <a:r>
              <a:rPr lang="en-GB" dirty="0" smtClean="0">
                <a:latin typeface="Times New Roman" panose="02020603050405020304" pitchFamily="18" charset="0"/>
                <a:cs typeface="Times New Roman" panose="02020603050405020304" pitchFamily="18" charset="0"/>
              </a:rPr>
              <a:t>.</a:t>
            </a:r>
          </a:p>
          <a:p>
            <a:pPr marL="0" indent="0">
              <a:buNone/>
            </a:pPr>
            <a:endParaRPr lang="en-H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2931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D5E2F-0B06-4A0A-9C29-7612C6E378F0}"/>
              </a:ext>
            </a:extLst>
          </p:cNvPr>
          <p:cNvSpPr>
            <a:spLocks noGrp="1"/>
          </p:cNvSpPr>
          <p:nvPr>
            <p:ph type="title"/>
          </p:nvPr>
        </p:nvSpPr>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Is injury prevention important?</a:t>
            </a:r>
          </a:p>
        </p:txBody>
      </p:sp>
      <p:sp>
        <p:nvSpPr>
          <p:cNvPr id="3" name="Content Placeholder 2">
            <a:extLst>
              <a:ext uri="{FF2B5EF4-FFF2-40B4-BE49-F238E27FC236}">
                <a16:creationId xmlns:a16="http://schemas.microsoft.com/office/drawing/2014/main" id="{E7CB15B4-9308-404A-B26F-8B4DE89D5221}"/>
              </a:ext>
            </a:extLst>
          </p:cNvPr>
          <p:cNvSpPr>
            <a:spLocks noGrp="1"/>
          </p:cNvSpPr>
          <p:nvPr>
            <p:ph idx="1"/>
          </p:nvPr>
        </p:nvSpPr>
        <p:spPr>
          <a:xfrm>
            <a:off x="787791" y="1690688"/>
            <a:ext cx="10566009" cy="4486275"/>
          </a:xfrm>
        </p:spPr>
        <p:txBody>
          <a:bodyPr>
            <a:normAutofit/>
          </a:bodyPr>
          <a:lstStyle/>
          <a:p>
            <a:pPr>
              <a:lnSpc>
                <a:spcPct val="100000"/>
              </a:lnSpc>
            </a:pPr>
            <a:r>
              <a:rPr lang="en-GB" sz="3200" dirty="0"/>
              <a:t> </a:t>
            </a:r>
            <a:r>
              <a:rPr lang="en-GB" sz="3200" dirty="0">
                <a:latin typeface="Times New Roman" panose="02020603050405020304" pitchFamily="18" charset="0"/>
                <a:cs typeface="Times New Roman" panose="02020603050405020304" pitchFamily="18" charset="0"/>
              </a:rPr>
              <a:t>Incidence of concussion 0.5 injuries per 1000 match hours</a:t>
            </a:r>
          </a:p>
          <a:p>
            <a:pPr>
              <a:lnSpc>
                <a:spcPct val="100000"/>
              </a:lnSpc>
            </a:pPr>
            <a:r>
              <a:rPr lang="en-GB" sz="3200" dirty="0">
                <a:latin typeface="Times New Roman" panose="02020603050405020304" pitchFamily="18" charset="0"/>
                <a:cs typeface="Times New Roman" panose="02020603050405020304" pitchFamily="18" charset="0"/>
              </a:rPr>
              <a:t> Among injuries related to football, 4–22% are head injuries</a:t>
            </a:r>
          </a:p>
          <a:p>
            <a:pPr>
              <a:lnSpc>
                <a:spcPct val="100000"/>
              </a:lnSpc>
            </a:pPr>
            <a:r>
              <a:rPr lang="en-GB" sz="3200" dirty="0">
                <a:latin typeface="Times New Roman" panose="02020603050405020304" pitchFamily="18" charset="0"/>
                <a:cs typeface="Times New Roman" panose="02020603050405020304" pitchFamily="18" charset="0"/>
              </a:rPr>
              <a:t> Incidence during matches 1.7 injuries per 1000 player hours  </a:t>
            </a:r>
            <a:r>
              <a:rPr lang="en-GB" sz="2400" dirty="0"/>
              <a:t>(Andersen et al., 2004)</a:t>
            </a:r>
          </a:p>
          <a:p>
            <a:pPr>
              <a:lnSpc>
                <a:spcPct val="100000"/>
              </a:lnSpc>
            </a:pPr>
            <a:r>
              <a:rPr lang="en-GB" sz="3200" dirty="0">
                <a:latin typeface="Times New Roman" panose="02020603050405020304" pitchFamily="18" charset="0"/>
                <a:cs typeface="Times New Roman" panose="02020603050405020304" pitchFamily="18" charset="0"/>
              </a:rPr>
              <a:t>The highest incidence of anterior cruciate ligament injuries: in 15-25-year-old athletes  (in pivoting sports: football, basketball and handball.</a:t>
            </a:r>
          </a:p>
          <a:p>
            <a:pPr>
              <a:lnSpc>
                <a:spcPct val="100000"/>
              </a:lnSpc>
            </a:pPr>
            <a:r>
              <a:rPr lang="en-GB" sz="3200" dirty="0">
                <a:latin typeface="Times New Roman" panose="02020603050405020304" pitchFamily="18" charset="0"/>
                <a:cs typeface="Times New Roman" panose="02020603050405020304" pitchFamily="18" charset="0"/>
              </a:rPr>
              <a:t>Incidence: 3-5 times      women </a:t>
            </a:r>
            <a:r>
              <a:rPr lang="en-GB" sz="3200" dirty="0">
                <a:latin typeface="Yu Gothic" panose="020B0400000000000000" pitchFamily="34" charset="-128"/>
                <a:ea typeface="Yu Gothic" panose="020B0400000000000000" pitchFamily="34" charset="-128"/>
                <a:cs typeface="Times New Roman" panose="02020603050405020304" pitchFamily="18" charset="0"/>
              </a:rPr>
              <a:t>&gt;</a:t>
            </a:r>
            <a:r>
              <a:rPr lang="en-GB" sz="3200" dirty="0">
                <a:latin typeface="Times New Roman" panose="02020603050405020304" pitchFamily="18" charset="0"/>
                <a:cs typeface="Times New Roman" panose="02020603050405020304" pitchFamily="18" charset="0"/>
              </a:rPr>
              <a:t> men </a:t>
            </a:r>
            <a:r>
              <a:rPr lang="en-GB" sz="2400" dirty="0">
                <a:latin typeface="Times New Roman" panose="02020603050405020304" pitchFamily="18" charset="0"/>
                <a:cs typeface="Times New Roman" panose="02020603050405020304" pitchFamily="18" charset="0"/>
              </a:rPr>
              <a:t>(Griffin et al., 2006) </a:t>
            </a:r>
            <a:endParaRPr lang="en-HK"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23663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solidFill>
                  <a:schemeClr val="accent4">
                    <a:lumMod val="75000"/>
                  </a:schemeClr>
                </a:solidFill>
                <a:latin typeface="Times New Roman" panose="02020603050405020304" pitchFamily="18" charset="0"/>
                <a:cs typeface="Times New Roman" panose="02020603050405020304" pitchFamily="18" charset="0"/>
              </a:rPr>
              <a:t>The roles of the medical staff-</a:t>
            </a:r>
            <a:r>
              <a:rPr lang="en-GB" sz="2800" dirty="0" smtClean="0">
                <a:solidFill>
                  <a:srgbClr val="FF0000"/>
                </a:solidFill>
                <a:latin typeface="Times New Roman" panose="02020603050405020304" pitchFamily="18" charset="0"/>
                <a:cs typeface="Times New Roman" panose="02020603050405020304" pitchFamily="18" charset="0"/>
              </a:rPr>
              <a:t/>
            </a:r>
            <a:br>
              <a:rPr lang="en-GB" sz="2800" dirty="0" smtClean="0">
                <a:solidFill>
                  <a:srgbClr val="FF0000"/>
                </a:solidFill>
                <a:latin typeface="Times New Roman" panose="02020603050405020304" pitchFamily="18" charset="0"/>
                <a:cs typeface="Times New Roman" panose="02020603050405020304" pitchFamily="18" charset="0"/>
              </a:rPr>
            </a:br>
            <a:r>
              <a:rPr lang="en-GB" sz="2800" dirty="0" smtClean="0">
                <a:solidFill>
                  <a:srgbClr val="FF0000"/>
                </a:solidFill>
                <a:latin typeface="Times New Roman" panose="02020603050405020304" pitchFamily="18" charset="0"/>
                <a:cs typeface="Times New Roman" panose="02020603050405020304" pitchFamily="18" charset="0"/>
              </a:rPr>
              <a:t> </a:t>
            </a:r>
            <a:r>
              <a:rPr lang="en-GB" sz="3200" dirty="0" smtClean="0">
                <a:solidFill>
                  <a:srgbClr val="FF0000"/>
                </a:solidFill>
                <a:latin typeface="Times New Roman" panose="02020603050405020304" pitchFamily="18" charset="0"/>
                <a:cs typeface="Times New Roman" panose="02020603050405020304" pitchFamily="18" charset="0"/>
              </a:rPr>
              <a:t>3.Preseason screening: pre-participation/annual examination</a:t>
            </a:r>
            <a:endParaRPr lang="en-US" sz="3200" dirty="0"/>
          </a:p>
        </p:txBody>
      </p:sp>
      <p:sp>
        <p:nvSpPr>
          <p:cNvPr id="3" name="Content Placeholder 2"/>
          <p:cNvSpPr>
            <a:spLocks noGrp="1"/>
          </p:cNvSpPr>
          <p:nvPr>
            <p:ph idx="1"/>
          </p:nvPr>
        </p:nvSpPr>
        <p:spPr/>
        <p:txBody>
          <a:bodyPr>
            <a:normAutofit/>
          </a:bodyPr>
          <a:lstStyle/>
          <a:p>
            <a:pPr>
              <a:buNone/>
            </a:pPr>
            <a:r>
              <a:rPr lang="en-US" dirty="0" smtClean="0">
                <a:latin typeface="Times New Roman" pitchFamily="18" charset="0"/>
                <a:cs typeface="Times New Roman" pitchFamily="18" charset="0"/>
              </a:rPr>
              <a:t>For screening exams to serve a purpose in risk management there are  some additional requirements:</a:t>
            </a:r>
          </a:p>
          <a:p>
            <a:r>
              <a:rPr lang="en-US" dirty="0" smtClean="0">
                <a:latin typeface="Times New Roman" pitchFamily="18" charset="0"/>
                <a:cs typeface="Times New Roman" pitchFamily="18" charset="0"/>
              </a:rPr>
              <a:t>First, the exam must be designed to identify athletes with risk factors relevant to the sport </a:t>
            </a:r>
            <a:r>
              <a:rPr lang="en-GB" sz="2400" dirty="0" smtClean="0">
                <a:solidFill>
                  <a:schemeClr val="accent1"/>
                </a:solidFill>
                <a:latin typeface="Times New Roman" panose="02020603050405020304" pitchFamily="18" charset="0"/>
                <a:cs typeface="Times New Roman" panose="02020603050405020304" pitchFamily="18" charset="0"/>
              </a:rPr>
              <a:t>(select appropriate methods with high sensitivity)</a:t>
            </a:r>
            <a:endParaRPr lang="en-US" dirty="0" smtClean="0">
              <a:solidFill>
                <a:schemeClr val="accent1"/>
              </a:solidFill>
              <a:latin typeface="Times New Roman" pitchFamily="18" charset="0"/>
              <a:cs typeface="Times New Roman" pitchFamily="18" charset="0"/>
            </a:endParaRPr>
          </a:p>
          <a:p>
            <a:r>
              <a:rPr lang="en-US" dirty="0" smtClean="0">
                <a:latin typeface="Times New Roman" pitchFamily="18" charset="0"/>
                <a:cs typeface="Times New Roman" pitchFamily="18" charset="0"/>
              </a:rPr>
              <a:t>Second, there must be a plan to follow up athletes with measures intended to reduce risk, if risk factors are identified</a:t>
            </a:r>
            <a:r>
              <a:rPr lang="en-US" sz="2400" dirty="0" smtClean="0">
                <a:latin typeface="Times New Roman" pitchFamily="18" charset="0"/>
                <a:cs typeface="Times New Roman" pitchFamily="18" charset="0"/>
              </a:rPr>
              <a:t>.</a:t>
            </a:r>
            <a:r>
              <a:rPr lang="en-GB" sz="2400" dirty="0" smtClean="0">
                <a:latin typeface="Times New Roman" panose="02020603050405020304" pitchFamily="18" charset="0"/>
                <a:cs typeface="Times New Roman" panose="02020603050405020304" pitchFamily="18" charset="0"/>
              </a:rPr>
              <a:t> </a:t>
            </a:r>
            <a:r>
              <a:rPr lang="en-GB" sz="2400" dirty="0" smtClean="0">
                <a:solidFill>
                  <a:schemeClr val="accent1"/>
                </a:solidFill>
                <a:latin typeface="Times New Roman" panose="02020603050405020304" pitchFamily="18" charset="0"/>
                <a:cs typeface="Times New Roman" panose="02020603050405020304" pitchFamily="18" charset="0"/>
              </a:rPr>
              <a:t>(if strength is inadequate, it should be followed up with a strength training program)</a:t>
            </a:r>
            <a:endParaRPr lang="en-US" dirty="0" smtClean="0">
              <a:solidFill>
                <a:schemeClr val="accent1"/>
              </a:solidFill>
              <a:latin typeface="Times New Roman" pitchFamily="18" charset="0"/>
              <a:cs typeface="Times New Roman" pitchFamily="18" charset="0"/>
            </a:endParaRPr>
          </a:p>
          <a:p>
            <a:r>
              <a:rPr lang="en-US" dirty="0" smtClean="0">
                <a:latin typeface="Times New Roman" pitchFamily="18" charset="0"/>
                <a:cs typeface="Times New Roman" pitchFamily="18" charset="0"/>
              </a:rPr>
              <a:t>Third, the screening exam and follow-up must be planned and led by the medical and coaching staff of the team</a:t>
            </a:r>
            <a:r>
              <a:rPr lang="en-US" dirty="0" smtClean="0">
                <a:solidFill>
                  <a:schemeClr val="accent1"/>
                </a:solidFill>
                <a:latin typeface="Times New Roman" pitchFamily="18" charset="0"/>
                <a:cs typeface="Times New Roman" pitchFamily="18" charset="0"/>
              </a:rPr>
              <a:t>.</a:t>
            </a:r>
            <a:r>
              <a:rPr lang="en-GB" dirty="0" smtClean="0">
                <a:solidFill>
                  <a:schemeClr val="accent1"/>
                </a:solidFill>
                <a:latin typeface="Times New Roman" panose="02020603050405020304" pitchFamily="18" charset="0"/>
                <a:cs typeface="Times New Roman" panose="02020603050405020304" pitchFamily="18" charset="0"/>
              </a:rPr>
              <a:t> </a:t>
            </a:r>
            <a:r>
              <a:rPr lang="en-GB" sz="2400" dirty="0" smtClean="0">
                <a:solidFill>
                  <a:schemeClr val="accent1"/>
                </a:solidFill>
                <a:latin typeface="Times New Roman" panose="02020603050405020304" pitchFamily="18" charset="0"/>
                <a:cs typeface="Times New Roman" panose="02020603050405020304" pitchFamily="18" charset="0"/>
              </a:rPr>
              <a:t>(the specialist must be up to date with screening methods)</a:t>
            </a:r>
            <a:endParaRPr lang="en-US" dirty="0">
              <a:solidFill>
                <a:schemeClr val="accent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82005-DBFB-4F91-A3A0-CFE78DE60D0F}"/>
              </a:ext>
            </a:extLst>
          </p:cNvPr>
          <p:cNvSpPr>
            <a:spLocks noGrp="1"/>
          </p:cNvSpPr>
          <p:nvPr>
            <p:ph type="title"/>
          </p:nvPr>
        </p:nvSpPr>
        <p:spPr>
          <a:xfrm>
            <a:off x="838200" y="365125"/>
            <a:ext cx="10197905" cy="1315963"/>
          </a:xfrm>
        </p:spPr>
        <p:txBody>
          <a:bodyPr>
            <a:normAutofit fontScale="90000"/>
          </a:bodyPr>
          <a:lstStyle/>
          <a:p>
            <a:r>
              <a:rPr lang="en-GB" sz="3600" dirty="0">
                <a:solidFill>
                  <a:schemeClr val="accent4">
                    <a:lumMod val="75000"/>
                  </a:schemeClr>
                </a:solidFill>
                <a:latin typeface="Times New Roman" panose="02020603050405020304" pitchFamily="18" charset="0"/>
                <a:cs typeface="Times New Roman" panose="02020603050405020304" pitchFamily="18" charset="0"/>
              </a:rPr>
              <a:t>The roles of the medical staff- </a:t>
            </a:r>
            <a:r>
              <a:rPr lang="en-GB" sz="3600" dirty="0" smtClean="0">
                <a:solidFill>
                  <a:srgbClr val="FF0000"/>
                </a:solidFill>
                <a:latin typeface="Times New Roman" panose="02020603050405020304" pitchFamily="18" charset="0"/>
                <a:cs typeface="Times New Roman" panose="02020603050405020304" pitchFamily="18" charset="0"/>
              </a:rPr>
              <a:t/>
            </a:r>
            <a:br>
              <a:rPr lang="en-GB" sz="3600" dirty="0" smtClean="0">
                <a:solidFill>
                  <a:srgbClr val="FF0000"/>
                </a:solidFill>
                <a:latin typeface="Times New Roman" panose="02020603050405020304" pitchFamily="18" charset="0"/>
                <a:cs typeface="Times New Roman" panose="02020603050405020304" pitchFamily="18" charset="0"/>
              </a:rPr>
            </a:br>
            <a:r>
              <a:rPr lang="en-GB" sz="3600" dirty="0" smtClean="0">
                <a:solidFill>
                  <a:srgbClr val="FF0000"/>
                </a:solidFill>
                <a:latin typeface="Times New Roman" panose="02020603050405020304" pitchFamily="18" charset="0"/>
                <a:cs typeface="Times New Roman" panose="02020603050405020304" pitchFamily="18" charset="0"/>
              </a:rPr>
              <a:t>4.Monitoring </a:t>
            </a:r>
            <a:r>
              <a:rPr lang="en-GB" sz="3600" dirty="0">
                <a:solidFill>
                  <a:srgbClr val="FF0000"/>
                </a:solidFill>
                <a:latin typeface="Times New Roman" panose="02020603050405020304" pitchFamily="18" charset="0"/>
                <a:cs typeface="Times New Roman" panose="02020603050405020304" pitchFamily="18" charset="0"/>
              </a:rPr>
              <a:t>“at risk” team </a:t>
            </a:r>
            <a:r>
              <a:rPr lang="en-GB" sz="3600" dirty="0" smtClean="0">
                <a:solidFill>
                  <a:srgbClr val="FF0000"/>
                </a:solidFill>
                <a:latin typeface="Times New Roman" panose="02020603050405020304" pitchFamily="18" charset="0"/>
                <a:cs typeface="Times New Roman" panose="02020603050405020304" pitchFamily="18" charset="0"/>
              </a:rPr>
              <a:t>members </a:t>
            </a:r>
            <a:r>
              <a:rPr lang="en-GB" sz="2700" dirty="0" smtClean="0">
                <a:solidFill>
                  <a:srgbClr val="FF0000"/>
                </a:solidFill>
                <a:latin typeface="Times New Roman" panose="02020603050405020304" pitchFamily="18" charset="0"/>
                <a:cs typeface="Times New Roman" panose="02020603050405020304" pitchFamily="18" charset="0"/>
              </a:rPr>
              <a:t>(</a:t>
            </a:r>
            <a:r>
              <a:rPr lang="en-GB" sz="2700" dirty="0" err="1" smtClean="0">
                <a:solidFill>
                  <a:srgbClr val="FF0000"/>
                </a:solidFill>
                <a:latin typeface="Times New Roman" panose="02020603050405020304" pitchFamily="18" charset="0"/>
                <a:cs typeface="Times New Roman" panose="02020603050405020304" pitchFamily="18" charset="0"/>
              </a:rPr>
              <a:t>ﬁtness</a:t>
            </a:r>
            <a:r>
              <a:rPr lang="en-GB" sz="2700" dirty="0" smtClean="0">
                <a:solidFill>
                  <a:srgbClr val="FF0000"/>
                </a:solidFill>
                <a:latin typeface="Times New Roman" panose="02020603050405020304" pitchFamily="18" charset="0"/>
                <a:cs typeface="Times New Roman" panose="02020603050405020304" pitchFamily="18" charset="0"/>
              </a:rPr>
              <a:t>, technique, behaviour)</a:t>
            </a:r>
            <a:endParaRPr lang="en-HK" sz="3600" dirty="0"/>
          </a:p>
        </p:txBody>
      </p:sp>
      <p:sp>
        <p:nvSpPr>
          <p:cNvPr id="3" name="Content Placeholder 2">
            <a:extLst>
              <a:ext uri="{FF2B5EF4-FFF2-40B4-BE49-F238E27FC236}">
                <a16:creationId xmlns:a16="http://schemas.microsoft.com/office/drawing/2014/main" id="{72BC7F9C-E0D7-4651-A352-436E5D6F6DCA}"/>
              </a:ext>
            </a:extLst>
          </p:cNvPr>
          <p:cNvSpPr>
            <a:spLocks noGrp="1"/>
          </p:cNvSpPr>
          <p:nvPr>
            <p:ph idx="1"/>
          </p:nvPr>
        </p:nvSpPr>
        <p:spPr>
          <a:xfrm>
            <a:off x="838200" y="1825625"/>
            <a:ext cx="10971628" cy="4321957"/>
          </a:xfrm>
        </p:spPr>
        <p:txBody>
          <a:bodyPr>
            <a:normAutofit/>
          </a:bodyPr>
          <a:lstStyle/>
          <a:p>
            <a:pPr>
              <a:buNone/>
            </a:pPr>
            <a:r>
              <a:rPr lang="en-GB" dirty="0">
                <a:latin typeface="Times New Roman" panose="02020603050405020304" pitchFamily="18" charset="0"/>
                <a:cs typeface="Times New Roman" panose="02020603050405020304" pitchFamily="18" charset="0"/>
              </a:rPr>
              <a:t>The screening of all players preseason may ﬂow into within </a:t>
            </a:r>
            <a:r>
              <a:rPr lang="en-GB" dirty="0" smtClean="0">
                <a:latin typeface="Times New Roman" panose="02020603050405020304" pitchFamily="18" charset="0"/>
                <a:cs typeface="Times New Roman" panose="02020603050405020304" pitchFamily="18" charset="0"/>
              </a:rPr>
              <a:t>season</a:t>
            </a:r>
          </a:p>
          <a:p>
            <a:r>
              <a:rPr lang="en-US" dirty="0" smtClean="0">
                <a:latin typeface="Times New Roman" panose="02020603050405020304" pitchFamily="18" charset="0"/>
                <a:cs typeface="Times New Roman" panose="02020603050405020304" pitchFamily="18" charset="0"/>
              </a:rPr>
              <a:t>Has a player recovered physical capacity following a medical condition?</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Is there improvement in a player’s technique following identiﬁcation of a deﬁcit in a training program?</a:t>
            </a:r>
          </a:p>
          <a:p>
            <a:r>
              <a:rPr lang="en-GB" dirty="0">
                <a:latin typeface="Times New Roman" panose="02020603050405020304" pitchFamily="18" charset="0"/>
                <a:cs typeface="Times New Roman" panose="02020603050405020304" pitchFamily="18" charset="0"/>
              </a:rPr>
              <a:t> If the preseason screening identiﬁed a player with a history of inappropriate </a:t>
            </a:r>
            <a:r>
              <a:rPr lang="en-GB" dirty="0" smtClean="0">
                <a:latin typeface="Times New Roman" panose="02020603050405020304" pitchFamily="18" charset="0"/>
                <a:cs typeface="Times New Roman" panose="02020603050405020304" pitchFamily="18" charset="0"/>
              </a:rPr>
              <a:t>on/off-</a:t>
            </a:r>
            <a:r>
              <a:rPr lang="en-GB" dirty="0" err="1" smtClean="0">
                <a:latin typeface="Times New Roman" panose="02020603050405020304" pitchFamily="18" charset="0"/>
                <a:cs typeface="Times New Roman" panose="02020603050405020304" pitchFamily="18" charset="0"/>
              </a:rPr>
              <a:t>ﬁeld</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behaviour, have appropriate steps been taken and are there changes?</a:t>
            </a:r>
          </a:p>
          <a:p>
            <a:r>
              <a:rPr lang="en-GB" dirty="0">
                <a:latin typeface="Times New Roman" panose="02020603050405020304" pitchFamily="18" charset="0"/>
                <a:cs typeface="Times New Roman" panose="02020603050405020304" pitchFamily="18" charset="0"/>
              </a:rPr>
              <a:t> Is the athlete attending rehabilitation sessions? </a:t>
            </a:r>
          </a:p>
          <a:p>
            <a:r>
              <a:rPr lang="en-GB" dirty="0">
                <a:latin typeface="Times New Roman" panose="02020603050405020304" pitchFamily="18" charset="0"/>
                <a:cs typeface="Times New Roman" panose="02020603050405020304" pitchFamily="18" charset="0"/>
              </a:rPr>
              <a:t>Is the athlete wearing the speciﬁc item of protective clothing correctly?</a:t>
            </a:r>
            <a:endParaRPr lang="en-H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80540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5E4A1-45FA-4338-AA9F-47C6826136A3}"/>
              </a:ext>
            </a:extLst>
          </p:cNvPr>
          <p:cNvSpPr>
            <a:spLocks noGrp="1"/>
          </p:cNvSpPr>
          <p:nvPr>
            <p:ph type="title"/>
          </p:nvPr>
        </p:nvSpPr>
        <p:spPr/>
        <p:txBody>
          <a:bodyPr>
            <a:normAutofit fontScale="90000"/>
          </a:bodyPr>
          <a:lstStyle/>
          <a:p>
            <a:r>
              <a:rPr lang="en-GB" sz="3200" dirty="0" smtClean="0">
                <a:solidFill>
                  <a:schemeClr val="accent4">
                    <a:lumMod val="75000"/>
                  </a:schemeClr>
                </a:solidFill>
                <a:latin typeface="Times New Roman" panose="02020603050405020304" pitchFamily="18" charset="0"/>
                <a:cs typeface="Times New Roman" panose="02020603050405020304" pitchFamily="18" charset="0"/>
              </a:rPr>
              <a:t>The roles of the medical staff- </a:t>
            </a:r>
            <a:r>
              <a:rPr lang="en-GB" sz="3200" dirty="0" smtClean="0">
                <a:solidFill>
                  <a:srgbClr val="FF0000"/>
                </a:solidFill>
                <a:latin typeface="Times New Roman" panose="02020603050405020304" pitchFamily="18" charset="0"/>
                <a:cs typeface="Times New Roman" panose="02020603050405020304" pitchFamily="18" charset="0"/>
              </a:rPr>
              <a:t/>
            </a:r>
            <a:br>
              <a:rPr lang="en-GB" sz="3200" dirty="0" smtClean="0">
                <a:solidFill>
                  <a:srgbClr val="FF0000"/>
                </a:solidFill>
                <a:latin typeface="Times New Roman" panose="02020603050405020304" pitchFamily="18" charset="0"/>
                <a:cs typeface="Times New Roman" panose="02020603050405020304" pitchFamily="18" charset="0"/>
              </a:rPr>
            </a:br>
            <a:r>
              <a:rPr lang="en-GB" sz="3600" dirty="0" smtClean="0">
                <a:solidFill>
                  <a:srgbClr val="FF0000"/>
                </a:solidFill>
                <a:latin typeface="Times New Roman" panose="02020603050405020304" pitchFamily="18" charset="0"/>
                <a:cs typeface="Times New Roman" panose="02020603050405020304" pitchFamily="18" charset="0"/>
              </a:rPr>
              <a:t>4.Monitoring “at risk” team members </a:t>
            </a:r>
            <a:r>
              <a:rPr lang="en-GB" sz="2700" dirty="0" smtClean="0">
                <a:solidFill>
                  <a:srgbClr val="FF0000"/>
                </a:solidFill>
                <a:latin typeface="Times New Roman" panose="02020603050405020304" pitchFamily="18" charset="0"/>
                <a:cs typeface="Times New Roman" panose="02020603050405020304" pitchFamily="18" charset="0"/>
              </a:rPr>
              <a:t>(</a:t>
            </a:r>
            <a:r>
              <a:rPr lang="en-GB" sz="2700" dirty="0" err="1" smtClean="0">
                <a:solidFill>
                  <a:srgbClr val="FF0000"/>
                </a:solidFill>
                <a:latin typeface="Times New Roman" panose="02020603050405020304" pitchFamily="18" charset="0"/>
                <a:cs typeface="Times New Roman" panose="02020603050405020304" pitchFamily="18" charset="0"/>
              </a:rPr>
              <a:t>ﬁtness</a:t>
            </a:r>
            <a:r>
              <a:rPr lang="en-GB" sz="2700" dirty="0" smtClean="0">
                <a:solidFill>
                  <a:srgbClr val="FF0000"/>
                </a:solidFill>
                <a:latin typeface="Times New Roman" panose="02020603050405020304" pitchFamily="18" charset="0"/>
                <a:cs typeface="Times New Roman" panose="02020603050405020304" pitchFamily="18" charset="0"/>
              </a:rPr>
              <a:t>, technique, behaviour)</a:t>
            </a:r>
            <a:endParaRPr lang="en-HK" sz="3600" dirty="0"/>
          </a:p>
        </p:txBody>
      </p:sp>
      <p:sp>
        <p:nvSpPr>
          <p:cNvPr id="3" name="Content Placeholder 2">
            <a:extLst>
              <a:ext uri="{FF2B5EF4-FFF2-40B4-BE49-F238E27FC236}">
                <a16:creationId xmlns:a16="http://schemas.microsoft.com/office/drawing/2014/main" id="{6AB3B38D-B9F6-4AB1-9B23-79A0DFA00F7C}"/>
              </a:ext>
            </a:extLst>
          </p:cNvPr>
          <p:cNvSpPr>
            <a:spLocks noGrp="1"/>
          </p:cNvSpPr>
          <p:nvPr>
            <p:ph idx="1"/>
          </p:nvPr>
        </p:nvSpPr>
        <p:spPr/>
        <p:txBody>
          <a:bodyPr>
            <a:normAutofit/>
          </a:bodyPr>
          <a:lstStyle/>
          <a:p>
            <a:pPr>
              <a:buNone/>
            </a:pPr>
            <a:r>
              <a:rPr lang="en-GB" dirty="0" smtClean="0">
                <a:solidFill>
                  <a:schemeClr val="accent1"/>
                </a:solidFill>
                <a:latin typeface="Times New Roman" panose="02020603050405020304" pitchFamily="18" charset="0"/>
                <a:cs typeface="Times New Roman" panose="02020603050405020304" pitchFamily="18" charset="0"/>
              </a:rPr>
              <a:t>Return to play following injury:</a:t>
            </a:r>
          </a:p>
          <a:p>
            <a:r>
              <a:rPr lang="en-GB" dirty="0" smtClean="0">
                <a:latin typeface="Times New Roman" panose="02020603050405020304" pitchFamily="18" charset="0"/>
                <a:cs typeface="Times New Roman" panose="02020603050405020304" pitchFamily="18" charset="0"/>
              </a:rPr>
              <a:t>A </a:t>
            </a:r>
            <a:r>
              <a:rPr lang="en-GB" dirty="0">
                <a:latin typeface="Times New Roman" panose="02020603050405020304" pitchFamily="18" charset="0"/>
                <a:cs typeface="Times New Roman" panose="02020603050405020304" pitchFamily="18" charset="0"/>
              </a:rPr>
              <a:t>player will clearly perform to their best and over a longer time (seasons) if injuries are managed </a:t>
            </a:r>
            <a:r>
              <a:rPr lang="en-GB" dirty="0" smtClean="0">
                <a:latin typeface="Times New Roman" panose="02020603050405020304" pitchFamily="18" charset="0"/>
                <a:cs typeface="Times New Roman" panose="02020603050405020304" pitchFamily="18" charset="0"/>
              </a:rPr>
              <a:t>well</a:t>
            </a:r>
          </a:p>
          <a:p>
            <a:r>
              <a:rPr lang="en-US" dirty="0" smtClean="0">
                <a:latin typeface="Times New Roman" panose="02020603050405020304" pitchFamily="18" charset="0"/>
                <a:cs typeface="Times New Roman" panose="02020603050405020304" pitchFamily="18" charset="0"/>
              </a:rPr>
              <a:t>An injured player was not eligible for first team selection until he had been able to participate fully in team training without pain and swelling at the injured body site. </a:t>
            </a:r>
          </a:p>
          <a:p>
            <a:r>
              <a:rPr lang="en-US" dirty="0" smtClean="0">
                <a:latin typeface="Times New Roman" panose="02020603050405020304" pitchFamily="18" charset="0"/>
                <a:cs typeface="Times New Roman" panose="02020603050405020304" pitchFamily="18" charset="0"/>
              </a:rPr>
              <a:t>The required number of pre match training sessions varied based on the severity of the injury.</a:t>
            </a:r>
            <a:endParaRPr lang="en-GB" dirty="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Coaches </a:t>
            </a:r>
            <a:r>
              <a:rPr lang="en-GB" dirty="0">
                <a:latin typeface="Times New Roman" panose="02020603050405020304" pitchFamily="18" charset="0"/>
                <a:cs typeface="Times New Roman" panose="02020603050405020304" pitchFamily="18" charset="0"/>
              </a:rPr>
              <a:t>should instructed to evaluate symptoms</a:t>
            </a:r>
            <a:endParaRPr lang="en-H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55925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solidFill>
                  <a:schemeClr val="accent4">
                    <a:lumMod val="75000"/>
                  </a:schemeClr>
                </a:solidFill>
                <a:latin typeface="Times New Roman" panose="02020603050405020304" pitchFamily="18" charset="0"/>
                <a:cs typeface="Times New Roman" panose="02020603050405020304" pitchFamily="18" charset="0"/>
              </a:rPr>
              <a:t>The roles of the medical staff-</a:t>
            </a:r>
            <a:r>
              <a:rPr lang="en-US" sz="3600"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
            </a:r>
            <a:br>
              <a:rPr lang="en-US" dirty="0" smtClean="0">
                <a:solidFill>
                  <a:srgbClr val="FF0000"/>
                </a:solidFill>
                <a:latin typeface="Times New Roman" panose="02020603050405020304" pitchFamily="18" charset="0"/>
                <a:cs typeface="Times New Roman" panose="02020603050405020304" pitchFamily="18" charset="0"/>
              </a:rPr>
            </a:br>
            <a:r>
              <a:rPr lang="en-US" sz="3600" dirty="0" smtClean="0">
                <a:solidFill>
                  <a:srgbClr val="FF0000"/>
                </a:solidFill>
                <a:latin typeface="Times New Roman" panose="02020603050405020304" pitchFamily="18" charset="0"/>
                <a:cs typeface="Times New Roman" panose="02020603050405020304" pitchFamily="18" charset="0"/>
              </a:rPr>
              <a:t>5.Education regarding injury management and prevention</a:t>
            </a:r>
            <a:endParaRPr lang="en-US"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This will at least raise awareness of specific topics, such as symptoms that might be related to concussion</a:t>
            </a:r>
          </a:p>
          <a:p>
            <a:r>
              <a:rPr lang="en-US" dirty="0" smtClean="0">
                <a:latin typeface="Times New Roman" pitchFamily="18" charset="0"/>
                <a:cs typeface="Times New Roman" pitchFamily="18" charset="0"/>
              </a:rPr>
              <a:t>Specific sessions can be conducted preseason and within season.</a:t>
            </a:r>
          </a:p>
          <a:p>
            <a:pPr>
              <a:buNone/>
            </a:pPr>
            <a:r>
              <a:rPr lang="en-US" dirty="0" smtClean="0">
                <a:solidFill>
                  <a:schemeClr val="accent1"/>
                </a:solidFill>
                <a:latin typeface="Times New Roman" pitchFamily="18" charset="0"/>
                <a:cs typeface="Times New Roman" pitchFamily="18" charset="0"/>
              </a:rPr>
              <a:t>A  preseason session </a:t>
            </a:r>
            <a:r>
              <a:rPr lang="en-US" dirty="0" smtClean="0">
                <a:latin typeface="Times New Roman" pitchFamily="18" charset="0"/>
                <a:cs typeface="Times New Roman" pitchFamily="18" charset="0"/>
              </a:rPr>
              <a:t>provides an opportunity to:</a:t>
            </a:r>
          </a:p>
          <a:p>
            <a:pPr lvl="1"/>
            <a:r>
              <a:rPr lang="en-US" dirty="0" smtClean="0">
                <a:latin typeface="Times New Roman" pitchFamily="18" charset="0"/>
                <a:cs typeface="Times New Roman" pitchFamily="18" charset="0"/>
              </a:rPr>
              <a:t>Present a summary of the findings from the previous season’s injury surveillance program</a:t>
            </a:r>
          </a:p>
          <a:p>
            <a:pPr lvl="1"/>
            <a:r>
              <a:rPr lang="en-US" dirty="0">
                <a:latin typeface="Times New Roman" pitchFamily="18" charset="0"/>
                <a:cs typeface="Times New Roman" pitchFamily="18" charset="0"/>
              </a:rPr>
              <a:t>P</a:t>
            </a:r>
            <a:r>
              <a:rPr lang="en-US" dirty="0" smtClean="0">
                <a:latin typeface="Times New Roman" pitchFamily="18" charset="0"/>
                <a:cs typeface="Times New Roman" pitchFamily="18" charset="0"/>
              </a:rPr>
              <a:t>ermit discussion on injury management and prevention (</a:t>
            </a:r>
            <a:r>
              <a:rPr lang="en-US" sz="2000" dirty="0" smtClean="0">
                <a:latin typeface="Times New Roman" pitchFamily="18" charset="0"/>
                <a:cs typeface="Times New Roman" pitchFamily="18" charset="0"/>
              </a:rPr>
              <a:t>The rules may have been changed or substantial changes made in equipment and facilities)</a:t>
            </a:r>
            <a:endParaRPr lang="en-US" dirty="0" smtClean="0">
              <a:latin typeface="Times New Roman" pitchFamily="18" charset="0"/>
              <a:cs typeface="Times New Roman" pitchFamily="18" charset="0"/>
            </a:endParaRPr>
          </a:p>
          <a:p>
            <a:pPr>
              <a:buNone/>
            </a:pPr>
            <a:r>
              <a:rPr lang="en-US" dirty="0" smtClean="0">
                <a:solidFill>
                  <a:schemeClr val="accent1"/>
                </a:solidFill>
                <a:latin typeface="Times New Roman" pitchFamily="18" charset="0"/>
                <a:cs typeface="Times New Roman" pitchFamily="18" charset="0"/>
              </a:rPr>
              <a:t>During the season</a:t>
            </a:r>
            <a:r>
              <a:rPr lang="en-US" dirty="0" smtClean="0">
                <a:latin typeface="Times New Roman" pitchFamily="18" charset="0"/>
                <a:cs typeface="Times New Roman" pitchFamily="18" charset="0"/>
              </a:rPr>
              <a:t>, opportunities arise in team meetings to present updates and reminders on relevant topics.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0E9AF-B201-445A-80D8-64119D34F6BD}"/>
              </a:ext>
            </a:extLst>
          </p:cNvPr>
          <p:cNvSpPr>
            <a:spLocks noGrp="1"/>
          </p:cNvSpPr>
          <p:nvPr>
            <p:ph type="title"/>
          </p:nvPr>
        </p:nvSpPr>
        <p:spPr>
          <a:xfrm>
            <a:off x="838199" y="365125"/>
            <a:ext cx="10922391" cy="1325563"/>
          </a:xfrm>
        </p:spPr>
        <p:txBody>
          <a:bodyPr>
            <a:noAutofit/>
          </a:bodyPr>
          <a:lstStyle/>
          <a:p>
            <a:r>
              <a:rPr lang="en-GB" sz="3200" dirty="0">
                <a:solidFill>
                  <a:schemeClr val="accent4">
                    <a:lumMod val="75000"/>
                  </a:schemeClr>
                </a:solidFill>
                <a:latin typeface="Times New Roman" panose="02020603050405020304" pitchFamily="18" charset="0"/>
                <a:cs typeface="Times New Roman" panose="02020603050405020304" pitchFamily="18" charset="0"/>
              </a:rPr>
              <a:t>The roles of the medical staff- </a:t>
            </a:r>
            <a:r>
              <a:rPr lang="en-GB" sz="3600" dirty="0" smtClean="0">
                <a:solidFill>
                  <a:srgbClr val="FF0000"/>
                </a:solidFill>
                <a:latin typeface="Times New Roman" panose="02020603050405020304" pitchFamily="18" charset="0"/>
                <a:cs typeface="Times New Roman" panose="02020603050405020304" pitchFamily="18" charset="0"/>
              </a:rPr>
              <a:t/>
            </a:r>
            <a:br>
              <a:rPr lang="en-GB" sz="3600" dirty="0" smtClean="0">
                <a:solidFill>
                  <a:srgbClr val="FF0000"/>
                </a:solidFill>
                <a:latin typeface="Times New Roman" panose="02020603050405020304" pitchFamily="18" charset="0"/>
                <a:cs typeface="Times New Roman" panose="02020603050405020304" pitchFamily="18" charset="0"/>
              </a:rPr>
            </a:br>
            <a:r>
              <a:rPr lang="en-GB" sz="3600" dirty="0" smtClean="0">
                <a:solidFill>
                  <a:srgbClr val="FF0000"/>
                </a:solidFill>
                <a:latin typeface="Times New Roman" panose="02020603050405020304" pitchFamily="18" charset="0"/>
                <a:cs typeface="Times New Roman" panose="02020603050405020304" pitchFamily="18" charset="0"/>
              </a:rPr>
              <a:t>6.Identiﬁcation </a:t>
            </a:r>
            <a:r>
              <a:rPr lang="en-GB" sz="3600" dirty="0">
                <a:solidFill>
                  <a:srgbClr val="FF0000"/>
                </a:solidFill>
                <a:latin typeface="Times New Roman" panose="02020603050405020304" pitchFamily="18" charset="0"/>
                <a:cs typeface="Times New Roman" panose="02020603050405020304" pitchFamily="18" charset="0"/>
              </a:rPr>
              <a:t>of emergency </a:t>
            </a:r>
            <a:r>
              <a:rPr lang="en-GB" sz="3600" dirty="0" smtClean="0">
                <a:solidFill>
                  <a:srgbClr val="FF0000"/>
                </a:solidFill>
                <a:latin typeface="Times New Roman" panose="02020603050405020304" pitchFamily="18" charset="0"/>
                <a:cs typeface="Times New Roman" panose="02020603050405020304" pitchFamily="18" charset="0"/>
              </a:rPr>
              <a:t>management requirements</a:t>
            </a:r>
            <a:endParaRPr lang="en-HK" sz="3600" dirty="0"/>
          </a:p>
        </p:txBody>
      </p:sp>
      <p:sp>
        <p:nvSpPr>
          <p:cNvPr id="3" name="Content Placeholder 2">
            <a:extLst>
              <a:ext uri="{FF2B5EF4-FFF2-40B4-BE49-F238E27FC236}">
                <a16:creationId xmlns:a16="http://schemas.microsoft.com/office/drawing/2014/main" id="{2DCAE4DE-09F5-4C9F-BB14-D6A9DEA6064B}"/>
              </a:ext>
            </a:extLst>
          </p:cNvPr>
          <p:cNvSpPr>
            <a:spLocks noGrp="1"/>
          </p:cNvSpPr>
          <p:nvPr>
            <p:ph idx="1"/>
          </p:nvPr>
        </p:nvSpPr>
        <p:spPr/>
        <p:txBody>
          <a:bodyPr>
            <a:normAutofit/>
          </a:bodyPr>
          <a:lstStyle/>
          <a:p>
            <a:pPr>
              <a:buNone/>
            </a:pPr>
            <a:r>
              <a:rPr lang="en-US" i="1" dirty="0" smtClean="0">
                <a:latin typeface="Times New Roman" pitchFamily="18" charset="0"/>
                <a:cs typeface="Times New Roman" pitchFamily="18" charset="0"/>
              </a:rPr>
              <a:t>Emergency management is an integral part of risk management. </a:t>
            </a:r>
          </a:p>
          <a:p>
            <a:r>
              <a:rPr lang="en-US" dirty="0" smtClean="0">
                <a:latin typeface="Times New Roman" pitchFamily="18" charset="0"/>
                <a:cs typeface="Times New Roman" pitchFamily="18" charset="0"/>
              </a:rPr>
              <a:t>Emergency management cannot prevent the initial injury, but it can prevent subsequent injury and reduce the level of impairment.</a:t>
            </a:r>
          </a:p>
          <a:p>
            <a:r>
              <a:rPr lang="en-US" dirty="0" smtClean="0">
                <a:latin typeface="Times New Roman" pitchFamily="18" charset="0"/>
                <a:cs typeface="Times New Roman" pitchFamily="18" charset="0"/>
              </a:rPr>
              <a:t>The first step is to identify the team’s requirements.</a:t>
            </a:r>
          </a:p>
          <a:p>
            <a:r>
              <a:rPr lang="en-US" dirty="0" smtClean="0">
                <a:latin typeface="Times New Roman" pitchFamily="18" charset="0"/>
                <a:cs typeface="Times New Roman" pitchFamily="18" charset="0"/>
              </a:rPr>
              <a:t> Injury surveillance and risk assessments will identify the nature and extent of the emergency management responses required </a:t>
            </a:r>
            <a:r>
              <a:rPr lang="en-US" sz="2400" dirty="0" smtClean="0">
                <a:latin typeface="Times New Roman" pitchFamily="18" charset="0"/>
                <a:cs typeface="Times New Roman" pitchFamily="18" charset="0"/>
              </a:rPr>
              <a:t>(spinal injury, head injury, heat stress…)</a:t>
            </a:r>
            <a:endParaRPr lang="en-HK" dirty="0" smtClean="0">
              <a:latin typeface="Times New Roman" pitchFamily="18" charset="0"/>
              <a:cs typeface="Times New Roman" pitchFamily="18" charset="0"/>
            </a:endParaRPr>
          </a:p>
          <a:p>
            <a:r>
              <a:rPr lang="en-HK" dirty="0" smtClean="0">
                <a:latin typeface="Times New Roman" pitchFamily="18" charset="0"/>
                <a:cs typeface="Times New Roman" pitchFamily="18" charset="0"/>
              </a:rPr>
              <a:t>In </a:t>
            </a:r>
            <a:r>
              <a:rPr lang="en-HK" dirty="0">
                <a:latin typeface="Times New Roman" pitchFamily="18" charset="0"/>
                <a:cs typeface="Times New Roman" pitchFamily="18" charset="0"/>
              </a:rPr>
              <a:t>all contact sports </a:t>
            </a:r>
            <a:r>
              <a:rPr lang="en-GB" dirty="0">
                <a:latin typeface="Times New Roman" pitchFamily="18" charset="0"/>
                <a:cs typeface="Times New Roman" pitchFamily="18" charset="0"/>
              </a:rPr>
              <a:t>risk of head and spinal injury </a:t>
            </a:r>
            <a:r>
              <a:rPr lang="en-US" dirty="0" smtClean="0">
                <a:latin typeface="Times New Roman" pitchFamily="18" charset="0"/>
                <a:cs typeface="Times New Roman" pitchFamily="18" charset="0"/>
              </a:rPr>
              <a:t>is sufficient to warrant making emergency equipment easily available</a:t>
            </a:r>
            <a:endParaRPr lang="en-HK" dirty="0">
              <a:latin typeface="Times New Roman" pitchFamily="18" charset="0"/>
              <a:cs typeface="Times New Roman" pitchFamily="18" charset="0"/>
            </a:endParaRPr>
          </a:p>
        </p:txBody>
      </p:sp>
    </p:spTree>
    <p:extLst>
      <p:ext uri="{BB962C8B-B14F-4D97-AF65-F5344CB8AC3E}">
        <p14:creationId xmlns:p14="http://schemas.microsoft.com/office/powerpoint/2010/main" val="10366343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chemeClr val="accent4">
                    <a:lumMod val="75000"/>
                  </a:schemeClr>
                </a:solidFill>
                <a:latin typeface="Times New Roman" panose="02020603050405020304" pitchFamily="18" charset="0"/>
                <a:cs typeface="Times New Roman" panose="02020603050405020304" pitchFamily="18" charset="0"/>
              </a:rPr>
              <a:t>The roles of the medical staff- </a:t>
            </a:r>
            <a:r>
              <a:rPr lang="en-GB" sz="3600" dirty="0" smtClean="0">
                <a:solidFill>
                  <a:srgbClr val="FF0000"/>
                </a:solidFill>
                <a:latin typeface="Times New Roman" panose="02020603050405020304" pitchFamily="18" charset="0"/>
                <a:cs typeface="Times New Roman" panose="02020603050405020304" pitchFamily="18" charset="0"/>
              </a:rPr>
              <a:t/>
            </a:r>
            <a:br>
              <a:rPr lang="en-GB" sz="3600" dirty="0" smtClean="0">
                <a:solidFill>
                  <a:srgbClr val="FF0000"/>
                </a:solidFill>
                <a:latin typeface="Times New Roman" panose="02020603050405020304" pitchFamily="18" charset="0"/>
                <a:cs typeface="Times New Roman" panose="02020603050405020304" pitchFamily="18" charset="0"/>
              </a:rPr>
            </a:br>
            <a:r>
              <a:rPr lang="en-GB" sz="3600" dirty="0" smtClean="0">
                <a:solidFill>
                  <a:srgbClr val="FF0000"/>
                </a:solidFill>
                <a:latin typeface="Times New Roman" panose="02020603050405020304" pitchFamily="18" charset="0"/>
                <a:cs typeface="Times New Roman" panose="02020603050405020304" pitchFamily="18" charset="0"/>
              </a:rPr>
              <a:t>7.</a:t>
            </a:r>
            <a:r>
              <a:rPr lang="en-US" sz="3600" dirty="0" smtClean="0">
                <a:solidFill>
                  <a:srgbClr val="FF0000"/>
                </a:solidFill>
                <a:latin typeface="Times New Roman" panose="02020603050405020304" pitchFamily="18" charset="0"/>
                <a:cs typeface="Times New Roman" panose="02020603050405020304" pitchFamily="18" charset="0"/>
              </a:rPr>
              <a:t>Coordination of injury risk management</a:t>
            </a:r>
            <a:endParaRPr lang="en-US" sz="3600"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1. Assessing the team’s needs</a:t>
            </a:r>
          </a:p>
          <a:p>
            <a:pPr>
              <a:buNone/>
            </a:pPr>
            <a:r>
              <a:rPr lang="en-US" dirty="0" smtClean="0">
                <a:latin typeface="Times New Roman" pitchFamily="18" charset="0"/>
                <a:cs typeface="Times New Roman" pitchFamily="18" charset="0"/>
              </a:rPr>
              <a:t>2. Setting goals and objectives</a:t>
            </a:r>
          </a:p>
          <a:p>
            <a:pPr>
              <a:buNone/>
            </a:pPr>
            <a:r>
              <a:rPr lang="en-US" dirty="0" smtClean="0">
                <a:latin typeface="Times New Roman" pitchFamily="18" charset="0"/>
                <a:cs typeface="Times New Roman" pitchFamily="18" charset="0"/>
              </a:rPr>
              <a:t>3. Development of policies, strategies, programs and actions aimed at achieving goals</a:t>
            </a:r>
          </a:p>
          <a:p>
            <a:pPr>
              <a:buNone/>
            </a:pPr>
            <a:r>
              <a:rPr lang="en-US" dirty="0" smtClean="0">
                <a:latin typeface="Times New Roman" pitchFamily="18" charset="0"/>
                <a:cs typeface="Times New Roman" pitchFamily="18" charset="0"/>
              </a:rPr>
              <a:t>4. Implementing programs and policies, including education</a:t>
            </a:r>
          </a:p>
          <a:p>
            <a:pPr>
              <a:buNone/>
            </a:pPr>
            <a:r>
              <a:rPr lang="en-US" dirty="0" smtClean="0">
                <a:latin typeface="Times New Roman" pitchFamily="18" charset="0"/>
                <a:cs typeface="Times New Roman" pitchFamily="18" charset="0"/>
              </a:rPr>
              <a:t>5. Providing resources to implement programs</a:t>
            </a:r>
          </a:p>
          <a:p>
            <a:pPr>
              <a:buNone/>
            </a:pPr>
            <a:r>
              <a:rPr lang="en-US" dirty="0" smtClean="0">
                <a:latin typeface="Times New Roman" pitchFamily="18" charset="0"/>
                <a:cs typeface="Times New Roman" pitchFamily="18" charset="0"/>
              </a:rPr>
              <a:t>6. Establishing a system for review and evaluation</a:t>
            </a:r>
            <a:endParaRPr lang="en-US"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998CA-676F-453D-8825-A5FFEC08E6EB}"/>
              </a:ext>
            </a:extLst>
          </p:cNvPr>
          <p:cNvSpPr>
            <a:spLocks noGrp="1"/>
          </p:cNvSpPr>
          <p:nvPr>
            <p:ph type="title"/>
          </p:nvPr>
        </p:nvSpPr>
        <p:spPr/>
        <p:txBody>
          <a:bodyPr/>
          <a:lstStyle/>
          <a:p>
            <a:r>
              <a:rPr lang="en-GB" sz="3200" dirty="0">
                <a:solidFill>
                  <a:schemeClr val="accent6"/>
                </a:solidFill>
                <a:latin typeface="Times New Roman" panose="02020603050405020304" pitchFamily="18" charset="0"/>
                <a:cs typeface="Times New Roman" panose="02020603050405020304" pitchFamily="18" charset="0"/>
              </a:rPr>
              <a:t>Equipment and facilities- </a:t>
            </a:r>
            <a:r>
              <a:rPr lang="en-GB" sz="3600" dirty="0">
                <a:solidFill>
                  <a:srgbClr val="FF0000"/>
                </a:solidFill>
                <a:latin typeface="Times New Roman" panose="02020603050405020304" pitchFamily="18" charset="0"/>
                <a:cs typeface="Times New Roman" panose="02020603050405020304" pitchFamily="18" charset="0"/>
              </a:rPr>
              <a:t>International and national standards for equipment and facilities</a:t>
            </a:r>
            <a:endParaRPr lang="en-HK" dirty="0"/>
          </a:p>
        </p:txBody>
      </p:sp>
      <p:sp>
        <p:nvSpPr>
          <p:cNvPr id="3" name="Content Placeholder 2">
            <a:extLst>
              <a:ext uri="{FF2B5EF4-FFF2-40B4-BE49-F238E27FC236}">
                <a16:creationId xmlns:a16="http://schemas.microsoft.com/office/drawing/2014/main" id="{F0A65D02-B884-423E-B351-EE1664FF2C3E}"/>
              </a:ext>
            </a:extLst>
          </p:cNvPr>
          <p:cNvSpPr>
            <a:spLocks noGrp="1"/>
          </p:cNvSpPr>
          <p:nvPr>
            <p:ph idx="1"/>
          </p:nvPr>
        </p:nvSpPr>
        <p:spPr/>
        <p:txBody>
          <a:bodyPr/>
          <a:lstStyle/>
          <a:p>
            <a:pPr marL="0" indent="0">
              <a:buNone/>
            </a:pPr>
            <a:r>
              <a:rPr lang="en-HK" dirty="0">
                <a:latin typeface="Times New Roman" panose="02020603050405020304" pitchFamily="18" charset="0"/>
                <a:cs typeface="Times New Roman" panose="02020603050405020304" pitchFamily="18" charset="0"/>
              </a:rPr>
              <a:t>There are standards for:</a:t>
            </a:r>
          </a:p>
          <a:p>
            <a:r>
              <a:rPr lang="en-HK" dirty="0">
                <a:latin typeface="Times New Roman" panose="02020603050405020304" pitchFamily="18" charset="0"/>
                <a:cs typeface="Times New Roman" panose="02020603050405020304" pitchFamily="18" charset="0"/>
              </a:rPr>
              <a:t>Helmets</a:t>
            </a:r>
          </a:p>
          <a:p>
            <a:r>
              <a:rPr lang="en-HK" dirty="0">
                <a:latin typeface="Times New Roman" panose="02020603050405020304" pitchFamily="18" charset="0"/>
                <a:cs typeface="Times New Roman" panose="02020603050405020304" pitchFamily="18" charset="0"/>
              </a:rPr>
              <a:t>Playing surfaces</a:t>
            </a:r>
          </a:p>
          <a:p>
            <a:r>
              <a:rPr lang="en-HK" dirty="0">
                <a:latin typeface="Times New Roman" panose="02020603050405020304" pitchFamily="18" charset="0"/>
                <a:cs typeface="Times New Roman" panose="02020603050405020304" pitchFamily="18" charset="0"/>
              </a:rPr>
              <a:t>Shin guards</a:t>
            </a:r>
          </a:p>
          <a:p>
            <a:r>
              <a:rPr lang="en-HK" dirty="0">
                <a:latin typeface="Times New Roman" panose="02020603050405020304" pitchFamily="18" charset="0"/>
                <a:cs typeface="Times New Roman" panose="02020603050405020304" pitchFamily="18" charset="0"/>
              </a:rPr>
              <a:t>Gymnastics mat</a:t>
            </a:r>
          </a:p>
          <a:p>
            <a:r>
              <a:rPr lang="en-GB" dirty="0">
                <a:latin typeface="Times New Roman" panose="02020603050405020304" pitchFamily="18" charset="0"/>
                <a:cs typeface="Times New Roman" panose="02020603050405020304" pitchFamily="18" charset="0"/>
              </a:rPr>
              <a:t>The International Gymnastics Federation (FIG) provides guidelines regarding size and stiffness of crash mats and equipment design</a:t>
            </a:r>
          </a:p>
          <a:p>
            <a:r>
              <a:rPr lang="en-GB" dirty="0">
                <a:latin typeface="Times New Roman" panose="02020603050405020304" pitchFamily="18" charset="0"/>
                <a:cs typeface="Times New Roman" panose="02020603050405020304" pitchFamily="18" charset="0"/>
              </a:rPr>
              <a:t>Surprisingly, standards do not exist for some equipment. There is no standard for padding for goal </a:t>
            </a:r>
            <a:r>
              <a:rPr lang="en-GB" dirty="0" smtClean="0">
                <a:latin typeface="Times New Roman" panose="02020603050405020304" pitchFamily="18" charset="0"/>
                <a:cs typeface="Times New Roman" panose="02020603050405020304" pitchFamily="18" charset="0"/>
              </a:rPr>
              <a:t>posts</a:t>
            </a:r>
            <a:endParaRPr lang="en-H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3766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830A6-6CEE-4110-9EB4-A156F0B2FB52}"/>
              </a:ext>
            </a:extLst>
          </p:cNvPr>
          <p:cNvSpPr>
            <a:spLocks noGrp="1"/>
          </p:cNvSpPr>
          <p:nvPr>
            <p:ph type="title"/>
          </p:nvPr>
        </p:nvSpPr>
        <p:spPr/>
        <p:txBody>
          <a:bodyPr/>
          <a:lstStyle/>
          <a:p>
            <a:r>
              <a:rPr lang="en-GB" sz="3200" dirty="0">
                <a:solidFill>
                  <a:schemeClr val="accent6"/>
                </a:solidFill>
                <a:latin typeface="Times New Roman" panose="02020603050405020304" pitchFamily="18" charset="0"/>
                <a:cs typeface="Times New Roman" panose="02020603050405020304" pitchFamily="18" charset="0"/>
              </a:rPr>
              <a:t>Equipment and facilities- </a:t>
            </a:r>
            <a:r>
              <a:rPr lang="en-GB" sz="4000" dirty="0" smtClean="0">
                <a:solidFill>
                  <a:srgbClr val="FF0000"/>
                </a:solidFill>
                <a:latin typeface="Times New Roman" panose="02020603050405020304" pitchFamily="18" charset="0"/>
                <a:cs typeface="Times New Roman" panose="02020603050405020304" pitchFamily="18" charset="0"/>
              </a:rPr>
              <a:t>Behavioural </a:t>
            </a:r>
            <a:r>
              <a:rPr lang="en-GB" sz="4000" dirty="0">
                <a:solidFill>
                  <a:srgbClr val="FF0000"/>
                </a:solidFill>
                <a:latin typeface="Times New Roman" panose="02020603050405020304" pitchFamily="18" charset="0"/>
                <a:cs typeface="Times New Roman" panose="02020603050405020304" pitchFamily="18" charset="0"/>
              </a:rPr>
              <a:t>adaptation</a:t>
            </a:r>
            <a:endParaRPr lang="en-HK" dirty="0"/>
          </a:p>
        </p:txBody>
      </p:sp>
      <p:sp>
        <p:nvSpPr>
          <p:cNvPr id="3" name="Content Placeholder 2">
            <a:extLst>
              <a:ext uri="{FF2B5EF4-FFF2-40B4-BE49-F238E27FC236}">
                <a16:creationId xmlns:a16="http://schemas.microsoft.com/office/drawing/2014/main" id="{344735C5-DF25-48BA-9118-4F9CE505619E}"/>
              </a:ext>
            </a:extLst>
          </p:cNvPr>
          <p:cNvSpPr>
            <a:spLocks noGrp="1"/>
          </p:cNvSpPr>
          <p:nvPr>
            <p:ph idx="1"/>
          </p:nvPr>
        </p:nvSpPr>
        <p:spPr>
          <a:xfrm>
            <a:off x="838200" y="1927274"/>
            <a:ext cx="10515600" cy="4249689"/>
          </a:xfrm>
        </p:spPr>
        <p:txBody>
          <a:bodyPr>
            <a:normAutofit/>
          </a:bodyPr>
          <a:lstStyle/>
          <a:p>
            <a:r>
              <a:rPr lang="en-GB" sz="3200" dirty="0">
                <a:latin typeface="Times New Roman" panose="02020603050405020304" pitchFamily="18" charset="0"/>
                <a:cs typeface="Times New Roman" panose="02020603050405020304" pitchFamily="18" charset="0"/>
              </a:rPr>
              <a:t>Athletes should be informed and educated about the injury risks in sport and the known effectiveness and limitations of protective equipment and other controls</a:t>
            </a:r>
            <a:endParaRPr lang="en-HK"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52350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53E84-B917-4C59-8854-FBB0CE5F331C}"/>
              </a:ext>
            </a:extLst>
          </p:cNvPr>
          <p:cNvSpPr>
            <a:spLocks noGrp="1"/>
          </p:cNvSpPr>
          <p:nvPr>
            <p:ph type="title"/>
          </p:nvPr>
        </p:nvSpPr>
        <p:spPr/>
        <p:txBody>
          <a:bodyPr>
            <a:normAutofit/>
          </a:bodyPr>
          <a:lstStyle/>
          <a:p>
            <a:r>
              <a:rPr lang="en-GB" sz="3200" dirty="0" smtClean="0">
                <a:solidFill>
                  <a:schemeClr val="accent6"/>
                </a:solidFill>
                <a:latin typeface="Times New Roman" panose="02020603050405020304" pitchFamily="18" charset="0"/>
                <a:cs typeface="Times New Roman" panose="02020603050405020304" pitchFamily="18" charset="0"/>
              </a:rPr>
              <a:t>Equipment and facilities- </a:t>
            </a:r>
            <a:br>
              <a:rPr lang="en-GB" sz="3200" dirty="0" smtClean="0">
                <a:solidFill>
                  <a:schemeClr val="accent6"/>
                </a:solidFill>
                <a:latin typeface="Times New Roman" panose="02020603050405020304" pitchFamily="18" charset="0"/>
                <a:cs typeface="Times New Roman" panose="02020603050405020304" pitchFamily="18" charset="0"/>
              </a:rPr>
            </a:br>
            <a:r>
              <a:rPr lang="en-GB" sz="3600" dirty="0" smtClean="0">
                <a:solidFill>
                  <a:srgbClr val="FF0000"/>
                </a:solidFill>
                <a:latin typeface="Times New Roman" panose="02020603050405020304" pitchFamily="18" charset="0"/>
                <a:cs typeface="Times New Roman" panose="02020603050405020304" pitchFamily="18" charset="0"/>
              </a:rPr>
              <a:t>Maintenance </a:t>
            </a:r>
            <a:r>
              <a:rPr lang="en-GB" sz="3600" dirty="0">
                <a:solidFill>
                  <a:srgbClr val="FF0000"/>
                </a:solidFill>
                <a:latin typeface="Times New Roman" panose="02020603050405020304" pitchFamily="18" charset="0"/>
                <a:cs typeface="Times New Roman" panose="02020603050405020304" pitchFamily="18" charset="0"/>
              </a:rPr>
              <a:t>of </a:t>
            </a:r>
            <a:r>
              <a:rPr lang="en-GB" sz="3600" dirty="0" smtClean="0">
                <a:solidFill>
                  <a:srgbClr val="FF0000"/>
                </a:solidFill>
                <a:latin typeface="Times New Roman" panose="02020603050405020304" pitchFamily="18" charset="0"/>
                <a:cs typeface="Times New Roman" panose="02020603050405020304" pitchFamily="18" charset="0"/>
              </a:rPr>
              <a:t>facilities and equipment</a:t>
            </a:r>
            <a:endParaRPr lang="en-HK" sz="40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741878C-E8DE-4738-BF6A-F61B664088E8}"/>
              </a:ext>
            </a:extLst>
          </p:cNvPr>
          <p:cNvSpPr>
            <a:spLocks noGrp="1"/>
          </p:cNvSpPr>
          <p:nvPr>
            <p:ph idx="1"/>
          </p:nvPr>
        </p:nvSpPr>
        <p:spPr/>
        <p:txBody>
          <a:bodyPr>
            <a:normAutofit/>
          </a:bodyPr>
          <a:lstStyle/>
          <a:p>
            <a:r>
              <a:rPr lang="en-GB" sz="3200" dirty="0">
                <a:latin typeface="Times New Roman" panose="02020603050405020304" pitchFamily="18" charset="0"/>
                <a:cs typeface="Times New Roman" panose="02020603050405020304" pitchFamily="18" charset="0"/>
              </a:rPr>
              <a:t>All members of the broad team are responsible for the equipment and facilities. Certainly it is not possible for a player to re-surface an area, but the player might alert team management to those concerns. Damage or wear and tear might create hazards for players and </a:t>
            </a:r>
            <a:r>
              <a:rPr lang="en-GB" sz="3200" dirty="0" err="1">
                <a:latin typeface="Times New Roman" panose="02020603050405020304" pitchFamily="18" charset="0"/>
                <a:cs typeface="Times New Roman" panose="02020603050405020304" pitchFamily="18" charset="0"/>
              </a:rPr>
              <a:t>ofﬁcials</a:t>
            </a:r>
            <a:r>
              <a:rPr lang="en-GB" sz="3200" dirty="0" smtClean="0">
                <a:latin typeface="Times New Roman" panose="02020603050405020304" pitchFamily="18" charset="0"/>
                <a:cs typeface="Times New Roman" panose="02020603050405020304" pitchFamily="18" charset="0"/>
              </a:rPr>
              <a:t>.</a:t>
            </a:r>
          </a:p>
          <a:p>
            <a:r>
              <a:rPr lang="en-US" sz="3200" dirty="0" smtClean="0">
                <a:latin typeface="Times New Roman" panose="02020603050405020304" pitchFamily="18" charset="0"/>
                <a:cs typeface="Times New Roman" panose="02020603050405020304" pitchFamily="18" charset="0"/>
              </a:rPr>
              <a:t>A protocol for routine inspection of facilities and equipment should be a part of a risk management plan.</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39049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chemeClr val="accent6"/>
                </a:solidFill>
                <a:latin typeface="Times New Roman" panose="02020603050405020304" pitchFamily="18" charset="0"/>
                <a:cs typeface="Times New Roman" panose="02020603050405020304" pitchFamily="18" charset="0"/>
              </a:rPr>
              <a:t>Equipment and facilities- </a:t>
            </a:r>
            <a:r>
              <a:rPr lang="en-GB" dirty="0" smtClean="0">
                <a:solidFill>
                  <a:srgbClr val="FF0000"/>
                </a:solidFill>
                <a:latin typeface="Times New Roman" panose="02020603050405020304" pitchFamily="18" charset="0"/>
                <a:cs typeface="Times New Roman" panose="02020603050405020304" pitchFamily="18" charset="0"/>
              </a:rPr>
              <a:t>Training</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GB" sz="3200" dirty="0" smtClean="0">
                <a:latin typeface="Times New Roman" panose="02020603050405020304" pitchFamily="18" charset="0"/>
                <a:cs typeface="Times New Roman" panose="02020603050405020304" pitchFamily="18" charset="0"/>
              </a:rPr>
              <a:t>It is important that teams are trained to use equipment. </a:t>
            </a:r>
            <a:r>
              <a:rPr lang="en-GB"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advising on the level of protection offered by particular equipment, the correct use, adjustment and care of equipment, and equipment misuse)</a:t>
            </a:r>
            <a:endParaRPr lang="en-HK"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Training drills while wearing equipment are important</a:t>
            </a:r>
            <a:endParaRPr lang="en-US" sz="3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19C11C-1F83-47F0-8776-6FCA2B49DDAA}"/>
              </a:ext>
            </a:extLst>
          </p:cNvPr>
          <p:cNvSpPr>
            <a:spLocks noGrp="1"/>
          </p:cNvSpPr>
          <p:nvPr>
            <p:ph idx="1"/>
          </p:nvPr>
        </p:nvSpPr>
        <p:spPr/>
        <p:txBody>
          <a:bodyPr>
            <a:normAutofit/>
          </a:bodyPr>
          <a:lstStyle/>
          <a:p>
            <a:pPr>
              <a:lnSpc>
                <a:spcPct val="120000"/>
              </a:lnSpc>
            </a:pPr>
            <a:r>
              <a:rPr lang="en-GB" sz="3200" dirty="0">
                <a:latin typeface="Times New Roman" panose="02020603050405020304" pitchFamily="18" charset="0"/>
                <a:cs typeface="Times New Roman" panose="02020603050405020304" pitchFamily="18" charset="0"/>
              </a:rPr>
              <a:t>Lack evidence to suggest that reconstructive surgery of either menisci or cruciate ligaments decrease the rate of post-traumatic osteoarthritis.</a:t>
            </a:r>
          </a:p>
          <a:p>
            <a:pPr>
              <a:lnSpc>
                <a:spcPct val="120000"/>
              </a:lnSpc>
            </a:pPr>
            <a:r>
              <a:rPr lang="en-GB" sz="3200" dirty="0">
                <a:latin typeface="Times New Roman" panose="02020603050405020304" pitchFamily="18" charset="0"/>
                <a:cs typeface="Times New Roman" panose="02020603050405020304" pitchFamily="18" charset="0"/>
              </a:rPr>
              <a:t> After 10 years, approximately half of the patients display signs of OA</a:t>
            </a:r>
          </a:p>
          <a:p>
            <a:pPr>
              <a:lnSpc>
                <a:spcPct val="120000"/>
              </a:lnSpc>
            </a:pPr>
            <a:r>
              <a:rPr lang="en-GB" sz="3200" dirty="0">
                <a:latin typeface="Times New Roman" panose="02020603050405020304" pitchFamily="18" charset="0"/>
                <a:cs typeface="Times New Roman" panose="02020603050405020304" pitchFamily="18" charset="0"/>
              </a:rPr>
              <a:t>Patients will have osteoarthrosis after 15–20 years </a:t>
            </a:r>
            <a:r>
              <a:rPr lang="en-GB" sz="2000" dirty="0">
                <a:latin typeface="Times New Roman" panose="02020603050405020304" pitchFamily="18" charset="0"/>
                <a:cs typeface="Times New Roman" panose="02020603050405020304" pitchFamily="18" charset="0"/>
              </a:rPr>
              <a:t>(</a:t>
            </a:r>
            <a:r>
              <a:rPr lang="en-GB" sz="2000" dirty="0" err="1">
                <a:latin typeface="Times New Roman" panose="02020603050405020304" pitchFamily="18" charset="0"/>
                <a:cs typeface="Times New Roman" panose="02020603050405020304" pitchFamily="18" charset="0"/>
              </a:rPr>
              <a:t>Myklebust</a:t>
            </a:r>
            <a:r>
              <a:rPr lang="en-GB" sz="2000" dirty="0">
                <a:latin typeface="Times New Roman" panose="02020603050405020304" pitchFamily="18" charset="0"/>
                <a:cs typeface="Times New Roman" panose="02020603050405020304" pitchFamily="18" charset="0"/>
              </a:rPr>
              <a:t> &amp; Bahr, 2005)</a:t>
            </a:r>
          </a:p>
          <a:p>
            <a:pPr>
              <a:lnSpc>
                <a:spcPct val="100000"/>
              </a:lnSpc>
            </a:pPr>
            <a:endParaRPr lang="en-HK"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AF80D326-CA46-47CB-8C00-B06EA59F9F11}"/>
              </a:ext>
            </a:extLst>
          </p:cNvPr>
          <p:cNvSpPr>
            <a:spLocks noGrp="1"/>
          </p:cNvSpPr>
          <p:nvPr>
            <p:ph type="title"/>
          </p:nvPr>
        </p:nvSpPr>
        <p:spPr>
          <a:xfrm>
            <a:off x="838200" y="365125"/>
            <a:ext cx="10515600" cy="1325563"/>
          </a:xfrm>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Is injury prevention important?</a:t>
            </a:r>
          </a:p>
        </p:txBody>
      </p:sp>
    </p:spTree>
    <p:extLst>
      <p:ext uri="{BB962C8B-B14F-4D97-AF65-F5344CB8AC3E}">
        <p14:creationId xmlns:p14="http://schemas.microsoft.com/office/powerpoint/2010/main" val="702004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80266"/>
          </a:xfrm>
        </p:spPr>
        <p:txBody>
          <a:bodyPr>
            <a:normAutofit/>
          </a:bodyPr>
          <a:lstStyle/>
          <a:p>
            <a:pPr algn="ctr"/>
            <a:r>
              <a:rPr lang="en-US" sz="4000" dirty="0" smtClean="0">
                <a:solidFill>
                  <a:srgbClr val="FF0000"/>
                </a:solidFill>
                <a:latin typeface="Times New Roman" pitchFamily="18" charset="0"/>
                <a:cs typeface="Times New Roman" pitchFamily="18" charset="0"/>
              </a:rPr>
              <a:t>Chapter 4</a:t>
            </a: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 Preventing ankle injuries</a:t>
            </a:r>
            <a:endParaRPr lang="en-US" sz="48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9441"/>
          </a:xfrm>
        </p:spPr>
        <p:txBody>
          <a:bodyPr>
            <a:normAutofit/>
          </a:bodyPr>
          <a:lstStyle/>
          <a:p>
            <a:r>
              <a:rPr lang="en-US" sz="4000" dirty="0" smtClean="0">
                <a:solidFill>
                  <a:srgbClr val="FF0000"/>
                </a:solidFill>
                <a:latin typeface="Times New Roman" pitchFamily="18" charset="0"/>
                <a:cs typeface="Times New Roman" pitchFamily="18" charset="0"/>
              </a:rPr>
              <a:t>Epidemiology of ankle injuries in sport</a:t>
            </a:r>
            <a:endParaRPr lang="en-US" sz="40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795997" y="1614609"/>
            <a:ext cx="10515600" cy="5032375"/>
          </a:xfrm>
        </p:spPr>
        <p:txBody>
          <a:bodyPr>
            <a:normAutofit/>
          </a:bodyPr>
          <a:lstStyle/>
          <a:p>
            <a:r>
              <a:rPr lang="en-US" dirty="0" smtClean="0">
                <a:latin typeface="Times New Roman" pitchFamily="18" charset="0"/>
                <a:cs typeface="Times New Roman" pitchFamily="18" charset="0"/>
              </a:rPr>
              <a:t>Across all sports the most common location of injury is the ankle (25% of all injuries)</a:t>
            </a:r>
          </a:p>
          <a:p>
            <a:pPr>
              <a:buNone/>
            </a:pPr>
            <a:r>
              <a:rPr lang="en-US" dirty="0" smtClean="0">
                <a:latin typeface="Times New Roman" pitchFamily="18" charset="0"/>
                <a:cs typeface="Times New Roman" pitchFamily="18" charset="0"/>
              </a:rPr>
              <a:t>Ankle injuries can be classified: </a:t>
            </a:r>
          </a:p>
          <a:p>
            <a:r>
              <a:rPr lang="en-US" sz="2400" dirty="0" smtClean="0">
                <a:latin typeface="Times New Roman" pitchFamily="18" charset="0"/>
                <a:cs typeface="Times New Roman" pitchFamily="18" charset="0"/>
              </a:rPr>
              <a:t>Acute: ligament injuries (85% of all ankle injuries: lateral ankle ligaments)</a:t>
            </a:r>
          </a:p>
          <a:p>
            <a:r>
              <a:rPr lang="en-US" sz="2400" dirty="0" smtClean="0">
                <a:latin typeface="Times New Roman" pitchFamily="18" charset="0"/>
                <a:cs typeface="Times New Roman" pitchFamily="18" charset="0"/>
              </a:rPr>
              <a:t>Chronic: </a:t>
            </a:r>
            <a:r>
              <a:rPr lang="en-US" sz="2400" dirty="0" err="1" smtClean="0">
                <a:latin typeface="Times New Roman" pitchFamily="18" charset="0"/>
                <a:cs typeface="Times New Roman" pitchFamily="18" charset="0"/>
              </a:rPr>
              <a:t>sequelae</a:t>
            </a:r>
            <a:r>
              <a:rPr lang="en-US" sz="2400" dirty="0" smtClean="0">
                <a:latin typeface="Times New Roman" pitchFamily="18" charset="0"/>
                <a:cs typeface="Times New Roman" pitchFamily="18" charset="0"/>
              </a:rPr>
              <a:t> of acute sprains/overuse syndromes of the surrounding soft tissues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Lateral ankle Ligaments protect the ankle joint from abnormal movements </a:t>
            </a:r>
            <a:r>
              <a:rPr lang="en-US" sz="2400" dirty="0" smtClean="0">
                <a:latin typeface="Times New Roman" pitchFamily="18" charset="0"/>
                <a:cs typeface="Times New Roman" pitchFamily="18" charset="0"/>
              </a:rPr>
              <a:t>(excessive twisting, turning, and rolling of the foot) </a:t>
            </a:r>
          </a:p>
          <a:p>
            <a:r>
              <a:rPr lang="en-US" sz="2400" dirty="0" smtClean="0">
                <a:latin typeface="Times New Roman" pitchFamily="18" charset="0"/>
                <a:cs typeface="Times New Roman" pitchFamily="18" charset="0"/>
              </a:rPr>
              <a:t>A side effect of an ankle sprain is the high risk of re-injury to the same ankle, (result in disability and can lead to chronic pain or instability in 20–50% of these recurrent cases)</a:t>
            </a:r>
            <a:endParaRPr lang="en-US" sz="2400"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4234"/>
            <a:ext cx="10515600" cy="1322363"/>
          </a:xfrm>
        </p:spPr>
        <p:txBody>
          <a:bodyPr>
            <a:noAutofit/>
          </a:bodyPr>
          <a:lstStyle/>
          <a:p>
            <a:r>
              <a:rPr lang="en-US" sz="3200" dirty="0" smtClean="0">
                <a:solidFill>
                  <a:schemeClr val="accent6"/>
                </a:solidFill>
                <a:latin typeface="Times New Roman" pitchFamily="18" charset="0"/>
                <a:cs typeface="Times New Roman" pitchFamily="18" charset="0"/>
              </a:rPr>
              <a:t/>
            </a:r>
            <a:br>
              <a:rPr lang="en-US" sz="3200" dirty="0" smtClean="0">
                <a:solidFill>
                  <a:schemeClr val="accent6"/>
                </a:solidFill>
                <a:latin typeface="Times New Roman" pitchFamily="18" charset="0"/>
                <a:cs typeface="Times New Roman" pitchFamily="18" charset="0"/>
              </a:rPr>
            </a:br>
            <a:r>
              <a:rPr lang="en-US" sz="3200" dirty="0" smtClean="0">
                <a:solidFill>
                  <a:schemeClr val="accent6"/>
                </a:solidFill>
                <a:latin typeface="Times New Roman" pitchFamily="18" charset="0"/>
                <a:cs typeface="Times New Roman" pitchFamily="18" charset="0"/>
              </a:rPr>
              <a:t>Key risk factors: how to identify athletes at risk</a:t>
            </a:r>
            <a:r>
              <a:rPr lang="en-US" sz="3200" dirty="0" smtClean="0">
                <a:solidFill>
                  <a:srgbClr val="FF0000"/>
                </a:solidFill>
                <a:latin typeface="Times New Roman" pitchFamily="18" charset="0"/>
                <a:cs typeface="Times New Roman" pitchFamily="18" charset="0"/>
              </a:rPr>
              <a:t/>
            </a:r>
            <a:br>
              <a:rPr lang="en-US" sz="3200" dirty="0" smtClean="0">
                <a:solidFill>
                  <a:srgbClr val="FF0000"/>
                </a:solidFill>
                <a:latin typeface="Times New Roman" pitchFamily="18" charset="0"/>
                <a:cs typeface="Times New Roman" pitchFamily="18" charset="0"/>
              </a:rPr>
            </a:br>
            <a:r>
              <a:rPr lang="en-US" sz="3600" dirty="0" smtClean="0">
                <a:solidFill>
                  <a:srgbClr val="FF0000"/>
                </a:solidFill>
                <a:latin typeface="Times New Roman" pitchFamily="18" charset="0"/>
                <a:cs typeface="Times New Roman" pitchFamily="18" charset="0"/>
              </a:rPr>
              <a:t>Previous ankle ligament sprain</a:t>
            </a:r>
            <a:br>
              <a:rPr lang="en-US" sz="3600" dirty="0" smtClean="0">
                <a:solidFill>
                  <a:srgbClr val="FF0000"/>
                </a:solidFill>
                <a:latin typeface="Times New Roman" pitchFamily="18" charset="0"/>
                <a:cs typeface="Times New Roman" pitchFamily="18" charset="0"/>
              </a:rPr>
            </a:b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sz="3200" dirty="0" smtClean="0">
                <a:latin typeface="Times New Roman" pitchFamily="18" charset="0"/>
                <a:cs typeface="Times New Roman" pitchFamily="18" charset="0"/>
              </a:rPr>
              <a:t>The most important risk factor is previous sprain</a:t>
            </a:r>
          </a:p>
          <a:p>
            <a:r>
              <a:rPr lang="en-US" sz="3200" dirty="0" smtClean="0">
                <a:latin typeface="Times New Roman" pitchFamily="18" charset="0"/>
                <a:cs typeface="Times New Roman" pitchFamily="18" charset="0"/>
              </a:rPr>
              <a:t>Disruption of a ligament compromises an important biomechanical stabilizer of the ankle that can compromise neuromuscular control of the ankle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Hertel</a:t>
            </a:r>
            <a:r>
              <a:rPr lang="en-US" sz="2400" dirty="0" smtClean="0">
                <a:latin typeface="Times New Roman" pitchFamily="18" charset="0"/>
                <a:cs typeface="Times New Roman" pitchFamily="18" charset="0"/>
              </a:rPr>
              <a:t>, 2000). </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Studies of soccer, volleyball, basketball athletes, and military recruits found that they were all at a twofold risk for lateral ankle ligament injury after suffering a prior ankle injury</a:t>
            </a:r>
            <a:endParaRPr lang="en-US" sz="32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accent6"/>
                </a:solidFill>
                <a:latin typeface="Times New Roman" pitchFamily="18" charset="0"/>
                <a:cs typeface="Times New Roman" pitchFamily="18" charset="0"/>
              </a:rPr>
              <a:t/>
            </a:r>
            <a:br>
              <a:rPr lang="en-US" sz="4000" dirty="0" smtClean="0">
                <a:solidFill>
                  <a:schemeClr val="accent6"/>
                </a:solidFill>
                <a:latin typeface="Times New Roman" pitchFamily="18" charset="0"/>
                <a:cs typeface="Times New Roman" pitchFamily="18" charset="0"/>
              </a:rPr>
            </a:br>
            <a:r>
              <a:rPr lang="en-US" sz="4000" dirty="0" smtClean="0">
                <a:solidFill>
                  <a:schemeClr val="accent6"/>
                </a:solidFill>
                <a:latin typeface="Times New Roman" pitchFamily="18" charset="0"/>
                <a:cs typeface="Times New Roman" pitchFamily="18" charset="0"/>
              </a:rPr>
              <a:t>Key risk factors: how to identify athletes at risk</a:t>
            </a:r>
            <a:r>
              <a:rPr lang="en-US" sz="4000" dirty="0" smtClean="0">
                <a:solidFill>
                  <a:srgbClr val="FF0000"/>
                </a:solidFill>
                <a:latin typeface="Times New Roman" pitchFamily="18" charset="0"/>
                <a:cs typeface="Times New Roman" pitchFamily="18" charset="0"/>
              </a:rPr>
              <a:t/>
            </a:r>
            <a:br>
              <a:rPr lang="en-US" sz="4000"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Postural sway</a:t>
            </a:r>
            <a:r>
              <a:rPr lang="en-US" sz="4800" dirty="0" smtClean="0">
                <a:solidFill>
                  <a:srgbClr val="FF0000"/>
                </a:solidFill>
                <a:latin typeface="Times New Roman" pitchFamily="18" charset="0"/>
                <a:cs typeface="Times New Roman" pitchFamily="18" charset="0"/>
              </a:rPr>
              <a:t/>
            </a:r>
            <a:br>
              <a:rPr lang="en-US" sz="4800" dirty="0" smtClean="0">
                <a:solidFill>
                  <a:srgbClr val="FF0000"/>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Postural sway is closely linked to a previous ankle sprain occurrence </a:t>
            </a:r>
            <a:r>
              <a:rPr lang="en-US" sz="2000" dirty="0" smtClean="0">
                <a:latin typeface="Times New Roman" panose="02020603050405020304" pitchFamily="18" charset="0"/>
                <a:cs typeface="Times New Roman" panose="02020603050405020304" pitchFamily="18" charset="0"/>
              </a:rPr>
              <a:t>(</a:t>
            </a:r>
            <a:r>
              <a:rPr lang="en-US" sz="2000" dirty="0" err="1" smtClean="0">
                <a:latin typeface="Times New Roman" panose="02020603050405020304" pitchFamily="18" charset="0"/>
                <a:cs typeface="Times New Roman" panose="02020603050405020304" pitchFamily="18" charset="0"/>
              </a:rPr>
              <a:t>Willems</a:t>
            </a:r>
            <a:r>
              <a:rPr lang="en-US" sz="2000" dirty="0" smtClean="0">
                <a:latin typeface="Times New Roman" panose="02020603050405020304" pitchFamily="18" charset="0"/>
                <a:cs typeface="Times New Roman" panose="02020603050405020304" pitchFamily="18" charset="0"/>
              </a:rPr>
              <a:t> et al., 2005a, b).</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 sprain affects neuromuscular control of the ankle, subsequently leading to an increased risk of re-injury</a:t>
            </a:r>
          </a:p>
          <a:p>
            <a:r>
              <a:rPr lang="en-US" dirty="0" smtClean="0">
                <a:latin typeface="Times New Roman" panose="02020603050405020304" pitchFamily="18" charset="0"/>
                <a:cs typeface="Times New Roman" panose="02020603050405020304" pitchFamily="18" charset="0"/>
              </a:rPr>
              <a:t>Athlete’s center of gravity constantly changes position during upright posture and is under the control of both the central and the peripheral nervous system</a:t>
            </a:r>
          </a:p>
          <a:p>
            <a:r>
              <a:rPr lang="en-US" dirty="0" smtClean="0">
                <a:latin typeface="Times New Roman" panose="02020603050405020304" pitchFamily="18" charset="0"/>
                <a:cs typeface="Times New Roman" panose="02020603050405020304" pitchFamily="18" charset="0"/>
              </a:rPr>
              <a:t> Many different approaches have been used to characterize postural sway and this outcome appears to be related to the risk of suffering an ankle injury.</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solidFill>
                <a:latin typeface="Times New Roman" pitchFamily="18" charset="0"/>
                <a:cs typeface="Times New Roman" pitchFamily="18" charset="0"/>
              </a:rPr>
              <a:t/>
            </a:r>
            <a:br>
              <a:rPr lang="en-US" dirty="0" smtClean="0">
                <a:solidFill>
                  <a:schemeClr val="accent6"/>
                </a:solidFill>
                <a:latin typeface="Times New Roman" pitchFamily="18" charset="0"/>
                <a:cs typeface="Times New Roman" pitchFamily="18" charset="0"/>
              </a:rPr>
            </a:br>
            <a:r>
              <a:rPr lang="en-US" dirty="0" smtClean="0">
                <a:solidFill>
                  <a:schemeClr val="accent6"/>
                </a:solidFill>
                <a:latin typeface="Times New Roman" pitchFamily="18" charset="0"/>
                <a:cs typeface="Times New Roman" pitchFamily="18" charset="0"/>
              </a:rPr>
              <a:t>Key risk factors: how to identify athletes at risk</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Postural sway</a:t>
            </a:r>
            <a:r>
              <a:rPr lang="en-US" sz="4800" dirty="0" smtClean="0">
                <a:solidFill>
                  <a:srgbClr val="FF0000"/>
                </a:solidFill>
                <a:latin typeface="Times New Roman" pitchFamily="18" charset="0"/>
                <a:cs typeface="Times New Roman" pitchFamily="18" charset="0"/>
              </a:rPr>
              <a:t/>
            </a:r>
            <a:br>
              <a:rPr lang="en-US" sz="4800" dirty="0" smtClean="0">
                <a:solidFill>
                  <a:srgbClr val="FF0000"/>
                </a:solidFill>
                <a:latin typeface="Times New Roman" pitchFamily="18" charset="0"/>
                <a:cs typeface="Times New Roman" pitchFamily="18" charset="0"/>
              </a:rPr>
            </a:b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590029" y="2064776"/>
            <a:ext cx="1781148" cy="4351338"/>
          </a:xfrm>
          <a:prstGeom prst="rect">
            <a:avLst/>
          </a:prstGeom>
          <a:noFill/>
          <a:ln w="9525">
            <a:noFill/>
            <a:miter lim="800000"/>
            <a:headEnd/>
            <a:tailEnd/>
          </a:ln>
          <a:effectLst/>
        </p:spPr>
      </p:pic>
      <p:sp>
        <p:nvSpPr>
          <p:cNvPr id="6" name="Rectangle 5"/>
          <p:cNvSpPr/>
          <p:nvPr/>
        </p:nvSpPr>
        <p:spPr>
          <a:xfrm>
            <a:off x="4201551" y="2465253"/>
            <a:ext cx="6799384" cy="3108543"/>
          </a:xfrm>
          <a:prstGeom prst="rect">
            <a:avLst/>
          </a:prstGeom>
        </p:spPr>
        <p:txBody>
          <a:bodyPr wrap="square">
            <a:spAutoFit/>
          </a:bodyPr>
          <a:lstStyle/>
          <a:p>
            <a:pPr algn="just"/>
            <a:r>
              <a:rPr lang="en-US" sz="2800" dirty="0" smtClean="0">
                <a:solidFill>
                  <a:schemeClr val="accent1"/>
                </a:solidFill>
                <a:latin typeface="Times New Roman" pitchFamily="18" charset="0"/>
                <a:cs typeface="Times New Roman" pitchFamily="18" charset="0"/>
              </a:rPr>
              <a:t>Balance test</a:t>
            </a:r>
            <a:r>
              <a:rPr lang="en-US" sz="2800" dirty="0" smtClean="0">
                <a:latin typeface="Times New Roman" pitchFamily="18" charset="0"/>
                <a:cs typeface="Times New Roman" pitchFamily="18" charset="0"/>
              </a:rPr>
              <a:t>. The patient stands on one leg</a:t>
            </a:r>
          </a:p>
          <a:p>
            <a:pPr algn="just"/>
            <a:r>
              <a:rPr lang="en-US" sz="2800" dirty="0" smtClean="0">
                <a:latin typeface="Times New Roman" pitchFamily="18" charset="0"/>
                <a:cs typeface="Times New Roman" pitchFamily="18" charset="0"/>
              </a:rPr>
              <a:t>with the other leg slightly flexed and hanging straight down. He crosses his arms over his chest and looks at a point straight ahead. If he can balance for 1 min with his eyes open, he closes his eyes and balances for another 15 s is considered to have normal posture</a:t>
            </a:r>
            <a:endParaRPr lang="en-US" sz="2800"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solidFill>
                <a:latin typeface="Times New Roman" pitchFamily="18" charset="0"/>
                <a:cs typeface="Times New Roman" pitchFamily="18" charset="0"/>
              </a:rPr>
              <a:t/>
            </a:r>
            <a:br>
              <a:rPr lang="en-US" dirty="0" smtClean="0">
                <a:solidFill>
                  <a:schemeClr val="accent6"/>
                </a:solidFill>
                <a:latin typeface="Times New Roman" pitchFamily="18" charset="0"/>
                <a:cs typeface="Times New Roman" pitchFamily="18" charset="0"/>
              </a:rPr>
            </a:br>
            <a:r>
              <a:rPr lang="en-US" sz="4000" dirty="0" smtClean="0">
                <a:solidFill>
                  <a:schemeClr val="accent6"/>
                </a:solidFill>
                <a:latin typeface="Times New Roman" pitchFamily="18" charset="0"/>
                <a:cs typeface="Times New Roman" pitchFamily="18" charset="0"/>
              </a:rPr>
              <a:t>Key risk factors: how to identify athletes at risk</a:t>
            </a:r>
            <a:r>
              <a:rPr lang="en-US" sz="4000" dirty="0" smtClean="0">
                <a:solidFill>
                  <a:srgbClr val="FF0000"/>
                </a:solidFill>
                <a:latin typeface="Times New Roman" pitchFamily="18" charset="0"/>
                <a:cs typeface="Times New Roman" pitchFamily="18" charset="0"/>
              </a:rPr>
              <a:t/>
            </a:r>
            <a:br>
              <a:rPr lang="en-US" sz="4000"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Gender</a:t>
            </a:r>
            <a:r>
              <a:rPr lang="en-US" sz="4800" dirty="0" smtClean="0">
                <a:solidFill>
                  <a:srgbClr val="FF0000"/>
                </a:solidFill>
                <a:latin typeface="Times New Roman" pitchFamily="18" charset="0"/>
                <a:cs typeface="Times New Roman" pitchFamily="18" charset="0"/>
              </a:rPr>
              <a:t/>
            </a:r>
            <a:br>
              <a:rPr lang="en-US" sz="4800" dirty="0" smtClean="0">
                <a:solidFill>
                  <a:srgbClr val="FF0000"/>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Female have a 25% higher risk than male basketball athletes considering the first time ankle ligament tear but repeated ankle ligament sprains in volleyball players is similar</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Additional research that focuses on the effect of gender on the risk of suffering a first time ankle ligament injury is needed</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6"/>
                </a:solidFill>
                <a:latin typeface="Times New Roman" pitchFamily="18" charset="0"/>
                <a:cs typeface="Times New Roman" pitchFamily="18" charset="0"/>
              </a:rPr>
              <a:t>Key risk factors: how to identify athletes at risk</a:t>
            </a:r>
            <a:r>
              <a:rPr lang="en-US" sz="3600" dirty="0" smtClean="0">
                <a:solidFill>
                  <a:srgbClr val="FF0000"/>
                </a:solidFill>
                <a:latin typeface="Times New Roman" pitchFamily="18" charset="0"/>
                <a:cs typeface="Times New Roman" pitchFamily="18" charset="0"/>
              </a:rPr>
              <a:t/>
            </a:r>
            <a:br>
              <a:rPr lang="en-US" sz="3600" dirty="0" smtClean="0">
                <a:solidFill>
                  <a:srgbClr val="FF0000"/>
                </a:solidFill>
                <a:latin typeface="Times New Roman" pitchFamily="18" charset="0"/>
                <a:cs typeface="Times New Roman" pitchFamily="18" charset="0"/>
              </a:rPr>
            </a:br>
            <a:r>
              <a:rPr lang="en-US" sz="4000" dirty="0" smtClean="0">
                <a:solidFill>
                  <a:srgbClr val="FF0000"/>
                </a:solidFill>
                <a:latin typeface="Times New Roman" pitchFamily="18" charset="0"/>
                <a:cs typeface="Times New Roman" pitchFamily="18" charset="0"/>
              </a:rPr>
              <a:t>Range of motion of the ankle</a:t>
            </a:r>
            <a:endParaRPr lang="en-US" dirty="0"/>
          </a:p>
        </p:txBody>
      </p:sp>
      <p:sp>
        <p:nvSpPr>
          <p:cNvPr id="3" name="Content Placeholder 2"/>
          <p:cNvSpPr>
            <a:spLocks noGrp="1"/>
          </p:cNvSpPr>
          <p:nvPr>
            <p:ph idx="1"/>
          </p:nvPr>
        </p:nvSpPr>
        <p:spPr>
          <a:xfrm>
            <a:off x="838200" y="1825625"/>
            <a:ext cx="10515600" cy="4836432"/>
          </a:xfrm>
        </p:spPr>
        <p:txBody>
          <a:bodyPr>
            <a:noAutofit/>
          </a:bodyPr>
          <a:lstStyle/>
          <a:p>
            <a:r>
              <a:rPr lang="en-US" sz="3200" dirty="0" smtClean="0">
                <a:latin typeface="Times New Roman" pitchFamily="18" charset="0"/>
                <a:cs typeface="Times New Roman" pitchFamily="18" charset="0"/>
              </a:rPr>
              <a:t>A decrease in dorsiflexion range of motion of the ankle has been associated with an increased risk of suffering an ankle sprain </a:t>
            </a:r>
            <a:r>
              <a:rPr lang="en-US" sz="2400" dirty="0" smtClean="0">
                <a:latin typeface="Times New Roman" pitchFamily="18" charset="0"/>
                <a:cs typeface="Times New Roman" pitchFamily="18" charset="0"/>
              </a:rPr>
              <a:t>(Willems et al., 2005a, b; de Noronha et al., 2006).</a:t>
            </a:r>
          </a:p>
          <a:p>
            <a:r>
              <a:rPr lang="en-US" sz="3200" dirty="0" smtClean="0">
                <a:latin typeface="Times New Roman" pitchFamily="18" charset="0"/>
                <a:cs typeface="Times New Roman" pitchFamily="18" charset="0"/>
              </a:rPr>
              <a:t>Tight </a:t>
            </a:r>
            <a:r>
              <a:rPr lang="en-US" sz="3200" dirty="0" err="1" smtClean="0">
                <a:latin typeface="Times New Roman" pitchFamily="18" charset="0"/>
                <a:cs typeface="Times New Roman" pitchFamily="18" charset="0"/>
              </a:rPr>
              <a:t>gastrocnemius</a:t>
            </a:r>
            <a:r>
              <a:rPr lang="en-US" sz="3200" dirty="0" smtClean="0">
                <a:latin typeface="Times New Roman" pitchFamily="18" charset="0"/>
                <a:cs typeface="Times New Roman" pitchFamily="18" charset="0"/>
              </a:rPr>
              <a:t> muscle–tendon complex, which could place the ankle–foot complex in greater plantar flexion during activity. This would place the ankle at an increased risk of abnormal inversion/internal rotation.</a:t>
            </a:r>
          </a:p>
          <a:p>
            <a:r>
              <a:rPr lang="en-US" sz="3200" dirty="0" smtClean="0">
                <a:latin typeface="Times New Roman" pitchFamily="18" charset="0"/>
                <a:cs typeface="Times New Roman" pitchFamily="18" charset="0"/>
              </a:rPr>
              <a:t>Participating in stretching programs that are designed to increase dorsiflexion motion.</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6"/>
                </a:solidFill>
                <a:latin typeface="Times New Roman" pitchFamily="18" charset="0"/>
                <a:cs typeface="Times New Roman" pitchFamily="18" charset="0"/>
              </a:rPr>
              <a:t>Key risk factors: how to identify athletes at risk</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US" sz="4000" dirty="0" smtClean="0">
                <a:solidFill>
                  <a:srgbClr val="FF0000"/>
                </a:solidFill>
                <a:latin typeface="Times New Roman" pitchFamily="18" charset="0"/>
                <a:cs typeface="Times New Roman" pitchFamily="18" charset="0"/>
              </a:rPr>
              <a:t>Height and weight</a:t>
            </a:r>
            <a:endParaRPr lang="en-US" dirty="0"/>
          </a:p>
        </p:txBody>
      </p:sp>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From soccer, American football reporting that athletes of greater height and weight and increased BMI are at increased ankle sprain risk</a:t>
            </a: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When a athlete is in an at risk position for inversion ankle trauma, an increase in either height or weight increases the magnitude of the inversion torque that must be resisted by the ligaments and muscles</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6"/>
                </a:solidFill>
                <a:latin typeface="Times New Roman" pitchFamily="18" charset="0"/>
                <a:cs typeface="Times New Roman" pitchFamily="18" charset="0"/>
              </a:rPr>
              <a:t>Key risk factors: how to identify athletes at risk</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US" sz="4000" dirty="0" smtClean="0">
                <a:solidFill>
                  <a:srgbClr val="FF0000"/>
                </a:solidFill>
                <a:latin typeface="Times New Roman" pitchFamily="18" charset="0"/>
                <a:cs typeface="Times New Roman" pitchFamily="18" charset="0"/>
              </a:rPr>
              <a:t>Limb dominance</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838200" y="2053883"/>
            <a:ext cx="10515600" cy="4123080"/>
          </a:xfrm>
        </p:spPr>
        <p:txBody>
          <a:bodyPr/>
          <a:lstStyle/>
          <a:p>
            <a:r>
              <a:rPr lang="en-US" dirty="0" smtClean="0">
                <a:latin typeface="Times New Roman" pitchFamily="18" charset="0"/>
                <a:cs typeface="Times New Roman" pitchFamily="18" charset="0"/>
              </a:rPr>
              <a:t>Limb dominance has been implicated as a risk factor for lower extremity trauma because most athletes place a greater demand on their dominate limb and as a consequence produce an increased frequency and magnitude of moments about the knee and ankle, particularly during high demand activities that place the ankle and knee at risk</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accent6"/>
                </a:solidFill>
                <a:latin typeface="Times New Roman" pitchFamily="18" charset="0"/>
                <a:cs typeface="Times New Roman" pitchFamily="18" charset="0"/>
              </a:rPr>
              <a:t>Key risk factors: how to identify athletes at risk</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US" sz="3600" dirty="0" smtClean="0">
                <a:solidFill>
                  <a:srgbClr val="FF0000"/>
                </a:solidFill>
                <a:latin typeface="Times New Roman" pitchFamily="18" charset="0"/>
                <a:cs typeface="Times New Roman" pitchFamily="18" charset="0"/>
              </a:rPr>
              <a:t>Foot type, foot size, and anatomic alignment of the lower extremity</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Anatomic foot type, when classified as </a:t>
            </a:r>
            <a:r>
              <a:rPr lang="en-US" dirty="0" err="1" smtClean="0">
                <a:latin typeface="Times New Roman" pitchFamily="18" charset="0"/>
                <a:cs typeface="Times New Roman" pitchFamily="18" charset="0"/>
              </a:rPr>
              <a:t>pronated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supinated</a:t>
            </a:r>
            <a:r>
              <a:rPr lang="en-US" dirty="0" smtClean="0">
                <a:latin typeface="Times New Roman" pitchFamily="18" charset="0"/>
                <a:cs typeface="Times New Roman" pitchFamily="18" charset="0"/>
              </a:rPr>
              <a:t>, or neutral, does not appear to be a risk factor for ankle sprains.</a:t>
            </a:r>
          </a:p>
          <a:p>
            <a:r>
              <a:rPr lang="en-US" dirty="0" smtClean="0">
                <a:latin typeface="Times New Roman" pitchFamily="18" charset="0"/>
                <a:cs typeface="Times New Roman" pitchFamily="18" charset="0"/>
              </a:rPr>
              <a:t>During an inversion injury, an increased foot width is associated with an increased moment arm and corresponding inversion moment in comparison to a narrow foot.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72320-6AD9-42B5-92FB-44689BEDFAC2}"/>
              </a:ext>
            </a:extLst>
          </p:cNvPr>
          <p:cNvSpPr>
            <a:spLocks noGrp="1"/>
          </p:cNvSpPr>
          <p:nvPr>
            <p:ph type="title"/>
          </p:nvPr>
        </p:nvSpPr>
        <p:spPr/>
        <p:txBody>
          <a:bodyPr>
            <a:normAutofit/>
          </a:bodyPr>
          <a:lstStyle/>
          <a:p>
            <a:r>
              <a:rPr lang="en-GB" sz="4000" dirty="0">
                <a:solidFill>
                  <a:srgbClr val="FF0000"/>
                </a:solidFill>
                <a:latin typeface="Times New Roman" panose="02020603050405020304" pitchFamily="18" charset="0"/>
                <a:cs typeface="Times New Roman" panose="02020603050405020304" pitchFamily="18" charset="0"/>
              </a:rPr>
              <a:t>Is there an evidence base for injury prevention?</a:t>
            </a:r>
            <a:endParaRPr lang="en-HK" sz="40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8D0ABA7-FF57-4BA1-A4C7-79EC482F1974}"/>
              </a:ext>
            </a:extLst>
          </p:cNvPr>
          <p:cNvSpPr>
            <a:spLocks noGrp="1"/>
          </p:cNvSpPr>
          <p:nvPr>
            <p:ph idx="1"/>
          </p:nvPr>
        </p:nvSpPr>
        <p:spPr/>
        <p:txBody>
          <a:bodyPr/>
          <a:lstStyle/>
          <a:p>
            <a:pPr>
              <a:lnSpc>
                <a:spcPct val="100000"/>
              </a:lnSpc>
            </a:pPr>
            <a:r>
              <a:rPr lang="en-GB" sz="3200" dirty="0"/>
              <a:t> </a:t>
            </a:r>
            <a:r>
              <a:rPr lang="en-GB" sz="3200" dirty="0">
                <a:latin typeface="Times New Roman" panose="02020603050405020304" pitchFamily="18" charset="0"/>
                <a:cs typeface="Times New Roman" panose="02020603050405020304" pitchFamily="18" charset="0"/>
              </a:rPr>
              <a:t>In May 2000, a PubMed search revealed that out of 10,691 papers on athletic injury, there were only six randomized controlled trials (RCTs) on sports injury prevention </a:t>
            </a:r>
          </a:p>
          <a:p>
            <a:pPr>
              <a:lnSpc>
                <a:spcPct val="100000"/>
              </a:lnSpc>
            </a:pPr>
            <a:r>
              <a:rPr lang="en-GB" sz="3200" dirty="0">
                <a:latin typeface="Times New Roman" panose="02020603050405020304" pitchFamily="18" charset="0"/>
                <a:cs typeface="Times New Roman" panose="02020603050405020304" pitchFamily="18" charset="0"/>
              </a:rPr>
              <a:t>Reduction in the risk of head injury with helmet use </a:t>
            </a:r>
            <a:r>
              <a:rPr lang="en-GB" sz="2000" dirty="0">
                <a:latin typeface="Times New Roman" panose="02020603050405020304" pitchFamily="18" charset="0"/>
                <a:cs typeface="Times New Roman" panose="02020603050405020304" pitchFamily="18" charset="0"/>
              </a:rPr>
              <a:t>(Hagel et al., 2005; </a:t>
            </a:r>
            <a:r>
              <a:rPr lang="en-GB" sz="2000" dirty="0" err="1">
                <a:latin typeface="Times New Roman" panose="02020603050405020304" pitchFamily="18" charset="0"/>
                <a:cs typeface="Times New Roman" panose="02020603050405020304" pitchFamily="18" charset="0"/>
              </a:rPr>
              <a:t>Sulheim</a:t>
            </a:r>
            <a:r>
              <a:rPr lang="en-GB" sz="2000" dirty="0">
                <a:latin typeface="Times New Roman" panose="02020603050405020304" pitchFamily="18" charset="0"/>
                <a:cs typeface="Times New Roman" panose="02020603050405020304" pitchFamily="18" charset="0"/>
              </a:rPr>
              <a:t> et al., 2006)</a:t>
            </a:r>
            <a:endParaRPr lang="en-GB" sz="3200" dirty="0">
              <a:latin typeface="Times New Roman" panose="02020603050405020304" pitchFamily="18" charset="0"/>
              <a:cs typeface="Times New Roman" panose="02020603050405020304" pitchFamily="18" charset="0"/>
            </a:endParaRPr>
          </a:p>
          <a:p>
            <a:pPr>
              <a:lnSpc>
                <a:spcPct val="100000"/>
              </a:lnSpc>
            </a:pPr>
            <a:r>
              <a:rPr lang="en-GB" sz="3200" dirty="0">
                <a:latin typeface="Times New Roman" panose="02020603050405020304" pitchFamily="18" charset="0"/>
                <a:cs typeface="Times New Roman" panose="02020603050405020304" pitchFamily="18" charset="0"/>
              </a:rPr>
              <a:t> Injury prevention program indicating a reduced frequency of spinal cord injuries in rugby </a:t>
            </a:r>
            <a:r>
              <a:rPr lang="en-GB" sz="2000" dirty="0">
                <a:latin typeface="Times New Roman" panose="02020603050405020304" pitchFamily="18" charset="0"/>
                <a:cs typeface="Times New Roman" panose="02020603050405020304" pitchFamily="18" charset="0"/>
              </a:rPr>
              <a:t>(</a:t>
            </a:r>
            <a:r>
              <a:rPr lang="en-GB" sz="2000" dirty="0" err="1">
                <a:latin typeface="Times New Roman" panose="02020603050405020304" pitchFamily="18" charset="0"/>
                <a:cs typeface="Times New Roman" panose="02020603050405020304" pitchFamily="18" charset="0"/>
              </a:rPr>
              <a:t>Quarrie</a:t>
            </a:r>
            <a:r>
              <a:rPr lang="en-GB" sz="2000" dirty="0">
                <a:latin typeface="Times New Roman" panose="02020603050405020304" pitchFamily="18" charset="0"/>
                <a:cs typeface="Times New Roman" panose="02020603050405020304" pitchFamily="18" charset="0"/>
              </a:rPr>
              <a:t> et al., 2007).</a:t>
            </a:r>
            <a:endParaRPr lang="en-GB" sz="4000"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H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27189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6"/>
                </a:solidFill>
                <a:latin typeface="Times New Roman" pitchFamily="18" charset="0"/>
                <a:cs typeface="Times New Roman" pitchFamily="18" charset="0"/>
              </a:rPr>
              <a:t>Key risk factors: how to identify athletes at risk</a:t>
            </a:r>
            <a:r>
              <a:rPr lang="en-US" sz="3600" dirty="0" smtClean="0">
                <a:solidFill>
                  <a:srgbClr val="FF0000"/>
                </a:solidFill>
                <a:latin typeface="Times New Roman" pitchFamily="18" charset="0"/>
                <a:cs typeface="Times New Roman" pitchFamily="18" charset="0"/>
              </a:rPr>
              <a:t/>
            </a:r>
            <a:br>
              <a:rPr lang="en-US" sz="3600" dirty="0" smtClean="0">
                <a:solidFill>
                  <a:srgbClr val="FF0000"/>
                </a:solidFill>
                <a:latin typeface="Times New Roman" pitchFamily="18" charset="0"/>
                <a:cs typeface="Times New Roman" pitchFamily="18" charset="0"/>
              </a:rPr>
            </a:br>
            <a:r>
              <a:rPr lang="en-US" sz="4000" dirty="0" smtClean="0">
                <a:solidFill>
                  <a:srgbClr val="FF0000"/>
                </a:solidFill>
                <a:latin typeface="Times New Roman" pitchFamily="18" charset="0"/>
                <a:cs typeface="Times New Roman" pitchFamily="18" charset="0"/>
              </a:rPr>
              <a:t>Ankle joint laxity and generalized joint laxity</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838200" y="1825625"/>
            <a:ext cx="10515600" cy="4927872"/>
          </a:xfrm>
        </p:spPr>
        <p:txBody>
          <a:bodyPr>
            <a:normAutofit fontScale="92500" lnSpcReduction="10000"/>
          </a:bodyPr>
          <a:lstStyle/>
          <a:p>
            <a:r>
              <a:rPr lang="en-US" dirty="0" smtClean="0">
                <a:latin typeface="Times New Roman" pitchFamily="18" charset="0"/>
                <a:cs typeface="Times New Roman" pitchFamily="18" charset="0"/>
              </a:rPr>
              <a:t>The literature presents conflicting findings with regard to the relationship between joint laxity and ankle ligament injury</a:t>
            </a:r>
          </a:p>
          <a:p>
            <a:pPr>
              <a:buNone/>
            </a:pPr>
            <a:r>
              <a:rPr lang="en-US" dirty="0" smtClean="0">
                <a:solidFill>
                  <a:schemeClr val="accent1"/>
                </a:solidFill>
                <a:latin typeface="Times New Roman" pitchFamily="18" charset="0"/>
                <a:cs typeface="Times New Roman" pitchFamily="18" charset="0"/>
              </a:rPr>
              <a:t>The discrepancy between the available evidence:</a:t>
            </a:r>
          </a:p>
          <a:p>
            <a:r>
              <a:rPr lang="en-US" dirty="0" smtClean="0">
                <a:latin typeface="Times New Roman" pitchFamily="18" charset="0"/>
                <a:cs typeface="Times New Roman" pitchFamily="18" charset="0"/>
              </a:rPr>
              <a:t> May derive from the use of the clinical examination and a grading system to evaluate joint laxity. Indeed, accurate and reproducible clinical examination is not easy.</a:t>
            </a:r>
          </a:p>
          <a:p>
            <a:r>
              <a:rPr lang="en-US" dirty="0" smtClean="0">
                <a:latin typeface="Times New Roman" pitchFamily="18" charset="0"/>
                <a:cs typeface="Times New Roman" pitchFamily="18" charset="0"/>
              </a:rPr>
              <a:t>Another reason might be an inadequate sample size with too few subjects with increased ankle laxity included</a:t>
            </a:r>
          </a:p>
          <a:p>
            <a:pPr>
              <a:buNone/>
            </a:pPr>
            <a:r>
              <a:rPr lang="en-US" dirty="0" smtClean="0">
                <a:latin typeface="Times New Roman" pitchFamily="18" charset="0"/>
                <a:cs typeface="Times New Roman" pitchFamily="18" charset="0"/>
              </a:rPr>
              <a:t>It is important to appreciate that increased ankle joint laxity may be highly correlated with prior ankle ligament injury</a:t>
            </a:r>
          </a:p>
          <a:p>
            <a:pPr>
              <a:buNone/>
            </a:pPr>
            <a:r>
              <a:rPr lang="en-US" dirty="0" smtClean="0">
                <a:latin typeface="Times New Roman" pitchFamily="18" charset="0"/>
                <a:cs typeface="Times New Roman" pitchFamily="18" charset="0"/>
              </a:rPr>
              <a:t>There appears to be a consensus in the literature that generalized joint laxity has no predictive value for ankle sprains</a:t>
            </a:r>
            <a:endParaRPr lang="en-US"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6"/>
                </a:solidFill>
                <a:latin typeface="Times New Roman" pitchFamily="18" charset="0"/>
                <a:cs typeface="Times New Roman" pitchFamily="18" charset="0"/>
              </a:rPr>
              <a:t>Key risk factors: how to identify athletes at risk</a:t>
            </a:r>
            <a:r>
              <a:rPr lang="en-US" sz="3600" dirty="0" smtClean="0">
                <a:solidFill>
                  <a:srgbClr val="FF0000"/>
                </a:solidFill>
                <a:latin typeface="Times New Roman" pitchFamily="18" charset="0"/>
                <a:cs typeface="Times New Roman" pitchFamily="18" charset="0"/>
              </a:rPr>
              <a:t/>
            </a:r>
            <a:br>
              <a:rPr lang="en-US" sz="3600" dirty="0" smtClean="0">
                <a:solidFill>
                  <a:srgbClr val="FF0000"/>
                </a:solidFill>
                <a:latin typeface="Times New Roman" pitchFamily="18" charset="0"/>
                <a:cs typeface="Times New Roman" pitchFamily="18" charset="0"/>
              </a:rPr>
            </a:br>
            <a:r>
              <a:rPr lang="en-US" sz="4000" dirty="0" smtClean="0">
                <a:solidFill>
                  <a:srgbClr val="FF0000"/>
                </a:solidFill>
                <a:latin typeface="Times New Roman" pitchFamily="18" charset="0"/>
                <a:cs typeface="Times New Roman" pitchFamily="18" charset="0"/>
              </a:rPr>
              <a:t>Muscle strength</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838200" y="1825625"/>
            <a:ext cx="10515600" cy="4744992"/>
          </a:xfrm>
        </p:spPr>
        <p:txBody>
          <a:bodyPr>
            <a:normAutofit fontScale="92500"/>
          </a:bodyPr>
          <a:lstStyle/>
          <a:p>
            <a:pPr>
              <a:buNone/>
            </a:pPr>
            <a:r>
              <a:rPr lang="en-US" dirty="0" smtClean="0">
                <a:latin typeface="Times New Roman" pitchFamily="18" charset="0"/>
                <a:cs typeface="Times New Roman" pitchFamily="18" charset="0"/>
              </a:rPr>
              <a:t>There is little consensus between the studies. </a:t>
            </a:r>
          </a:p>
          <a:p>
            <a:r>
              <a:rPr lang="en-US" dirty="0" smtClean="0">
                <a:latin typeface="Times New Roman" pitchFamily="18" charset="0"/>
                <a:cs typeface="Times New Roman" pitchFamily="18" charset="0"/>
              </a:rPr>
              <a:t>An increased risk of ankle ligament injuries has been observed for female  players (soccer, field hockey, and lacrosse)when they have higher peak torque ratios between the invertors and </a:t>
            </a:r>
            <a:r>
              <a:rPr lang="en-US" dirty="0" err="1" smtClean="0">
                <a:latin typeface="Times New Roman" pitchFamily="18" charset="0"/>
                <a:cs typeface="Times New Roman" pitchFamily="18" charset="0"/>
              </a:rPr>
              <a:t>evertors</a:t>
            </a:r>
            <a:r>
              <a:rPr lang="en-US" dirty="0" smtClean="0">
                <a:latin typeface="Times New Roman" pitchFamily="18" charset="0"/>
                <a:cs typeface="Times New Roman" pitchFamily="18" charset="0"/>
              </a:rPr>
              <a:t> of the ankle.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study of male physical education students reported that decreased strength of the muscles that dorsiflexion the ankle was associated with an increased risk of suffering an ankle ligament injury </a:t>
            </a:r>
            <a:r>
              <a:rPr lang="en-US" sz="2200" dirty="0" smtClean="0">
                <a:latin typeface="Times New Roman" pitchFamily="18" charset="0"/>
                <a:cs typeface="Times New Roman" pitchFamily="18" charset="0"/>
              </a:rPr>
              <a:t>(Willems et al., 2005b).</a:t>
            </a:r>
          </a:p>
          <a:p>
            <a:endParaRPr lang="en-US" sz="22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In contrast, a study of male military recruits found no relationship between muscle strength and the likelihood of suffering an ankle ligament injury</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6"/>
                </a:solidFill>
                <a:latin typeface="Times New Roman" pitchFamily="18" charset="0"/>
                <a:cs typeface="Times New Roman" pitchFamily="18" charset="0"/>
              </a:rPr>
              <a:t>Key risk factors: how to identify athletes at risk</a:t>
            </a:r>
            <a:r>
              <a:rPr lang="en-US" sz="3600" dirty="0" smtClean="0">
                <a:solidFill>
                  <a:srgbClr val="FF0000"/>
                </a:solidFill>
                <a:latin typeface="Times New Roman" pitchFamily="18" charset="0"/>
                <a:cs typeface="Times New Roman" pitchFamily="18" charset="0"/>
              </a:rPr>
              <a:t/>
            </a:r>
            <a:br>
              <a:rPr lang="en-US" sz="3600" dirty="0" smtClean="0">
                <a:solidFill>
                  <a:srgbClr val="FF0000"/>
                </a:solidFill>
                <a:latin typeface="Times New Roman" pitchFamily="18" charset="0"/>
                <a:cs typeface="Times New Roman" pitchFamily="18" charset="0"/>
              </a:rPr>
            </a:br>
            <a:r>
              <a:rPr lang="en-US" sz="4000" dirty="0" smtClean="0">
                <a:solidFill>
                  <a:srgbClr val="FF0000"/>
                </a:solidFill>
                <a:latin typeface="Times New Roman" pitchFamily="18" charset="0"/>
                <a:cs typeface="Times New Roman" pitchFamily="18" charset="0"/>
              </a:rPr>
              <a:t>Shoe type</a:t>
            </a:r>
            <a:endParaRPr lang="en-US" dirty="0"/>
          </a:p>
        </p:txBody>
      </p:sp>
      <p:sp>
        <p:nvSpPr>
          <p:cNvPr id="3" name="Content Placeholder 2"/>
          <p:cNvSpPr>
            <a:spLocks noGrp="1"/>
          </p:cNvSpPr>
          <p:nvPr>
            <p:ph idx="1"/>
          </p:nvPr>
        </p:nvSpPr>
        <p:spPr>
          <a:xfrm>
            <a:off x="838200" y="2259873"/>
            <a:ext cx="10515600" cy="3917089"/>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Specific characteristics of the shoe may </a:t>
            </a:r>
            <a:r>
              <a:rPr lang="en-US" sz="3200" dirty="0" smtClean="0">
                <a:latin typeface="Times New Roman" panose="02020603050405020304" pitchFamily="18" charset="0"/>
                <a:cs typeface="Times New Roman" panose="02020603050405020304" pitchFamily="18" charset="0"/>
              </a:rPr>
              <a:t>either:</a:t>
            </a:r>
          </a:p>
          <a:p>
            <a:pPr marL="0" indent="0">
              <a:buNone/>
            </a:pPr>
            <a:endParaRPr lang="en-US" sz="3200" dirty="0">
              <a:latin typeface="Times New Roman" panose="02020603050405020304" pitchFamily="18" charset="0"/>
              <a:cs typeface="Times New Roman" panose="02020603050405020304" pitchFamily="18" charset="0"/>
            </a:endParaRPr>
          </a:p>
          <a:p>
            <a:pPr lvl="1"/>
            <a:r>
              <a:rPr lang="en-US" sz="2800" dirty="0" smtClean="0">
                <a:latin typeface="Times New Roman" panose="02020603050405020304" pitchFamily="18" charset="0"/>
                <a:cs typeface="Times New Roman" panose="02020603050405020304" pitchFamily="18" charset="0"/>
              </a:rPr>
              <a:t>Reduce </a:t>
            </a:r>
            <a:r>
              <a:rPr lang="en-US" sz="2800" dirty="0">
                <a:latin typeface="Times New Roman" panose="02020603050405020304" pitchFamily="18" charset="0"/>
                <a:cs typeface="Times New Roman" panose="02020603050405020304" pitchFamily="18" charset="0"/>
              </a:rPr>
              <a:t>the risk of injury (e.g., certain design </a:t>
            </a:r>
            <a:r>
              <a:rPr lang="en-US" sz="2800" dirty="0" smtClean="0">
                <a:latin typeface="Times New Roman" panose="02020603050405020304" pitchFamily="18" charset="0"/>
                <a:cs typeface="Times New Roman" panose="02020603050405020304" pitchFamily="18" charset="0"/>
              </a:rPr>
              <a:t>characteristics </a:t>
            </a:r>
            <a:r>
              <a:rPr lang="en-US" sz="2800" dirty="0">
                <a:latin typeface="Times New Roman" panose="02020603050405020304" pitchFamily="18" charset="0"/>
                <a:cs typeface="Times New Roman" panose="02020603050405020304" pitchFamily="18" charset="0"/>
              </a:rPr>
              <a:t>may provide increased proprioceptive input)</a:t>
            </a:r>
          </a:p>
          <a:p>
            <a:pPr lvl="1"/>
            <a:r>
              <a:rPr lang="en-US" sz="2800" dirty="0" smtClean="0">
                <a:latin typeface="Times New Roman" panose="02020603050405020304" pitchFamily="18" charset="0"/>
                <a:cs typeface="Times New Roman" panose="02020603050405020304" pitchFamily="18" charset="0"/>
              </a:rPr>
              <a:t>Increase </a:t>
            </a:r>
            <a:r>
              <a:rPr lang="en-US" sz="2800" dirty="0">
                <a:latin typeface="Times New Roman" panose="02020603050405020304" pitchFamily="18" charset="0"/>
                <a:cs typeface="Times New Roman" panose="02020603050405020304" pitchFamily="18" charset="0"/>
              </a:rPr>
              <a:t>the risk of injury (e.g., restricted </a:t>
            </a:r>
            <a:r>
              <a:rPr lang="en-US" sz="2800" dirty="0" smtClean="0">
                <a:latin typeface="Times New Roman" panose="02020603050405020304" pitchFamily="18" charset="0"/>
                <a:cs typeface="Times New Roman" panose="02020603050405020304" pitchFamily="18" charset="0"/>
              </a:rPr>
              <a:t>ankle range </a:t>
            </a:r>
            <a:r>
              <a:rPr lang="en-US" sz="2800" dirty="0">
                <a:latin typeface="Times New Roman" panose="02020603050405020304" pitchFamily="18" charset="0"/>
                <a:cs typeface="Times New Roman" panose="02020603050405020304" pitchFamily="18" charset="0"/>
              </a:rPr>
              <a:t>of </a:t>
            </a:r>
            <a:r>
              <a:rPr lang="en-US" sz="2800" dirty="0" smtClean="0">
                <a:latin typeface="Times New Roman" panose="02020603050405020304" pitchFamily="18" charset="0"/>
                <a:cs typeface="Times New Roman" panose="02020603050405020304" pitchFamily="18" charset="0"/>
              </a:rPr>
              <a:t>motion)</a:t>
            </a:r>
          </a:p>
          <a:p>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6"/>
                </a:solidFill>
                <a:latin typeface="Times New Roman" pitchFamily="18" charset="0"/>
                <a:cs typeface="Times New Roman" pitchFamily="18" charset="0"/>
              </a:rPr>
              <a:t>Key risk factors: how to identify athletes at risk </a:t>
            </a:r>
            <a:r>
              <a:rPr lang="en-US" sz="4000" dirty="0" smtClean="0">
                <a:solidFill>
                  <a:srgbClr val="FF0000"/>
                </a:solidFill>
                <a:latin typeface="Times New Roman" pitchFamily="18" charset="0"/>
                <a:cs typeface="Times New Roman" pitchFamily="18" charset="0"/>
              </a:rPr>
              <a:t>playing setting</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There is a general consensus that across all </a:t>
            </a:r>
            <a:r>
              <a:rPr lang="en-US" dirty="0" smtClean="0">
                <a:latin typeface="Times New Roman" panose="02020603050405020304" pitchFamily="18" charset="0"/>
                <a:cs typeface="Times New Roman" panose="02020603050405020304" pitchFamily="18" charset="0"/>
              </a:rPr>
              <a:t>sports the </a:t>
            </a:r>
            <a:r>
              <a:rPr lang="en-US" dirty="0">
                <a:latin typeface="Times New Roman" panose="02020603050405020304" pitchFamily="18" charset="0"/>
                <a:cs typeface="Times New Roman" panose="02020603050405020304" pitchFamily="18" charset="0"/>
              </a:rPr>
              <a:t>risk of injuries in general is higher </a:t>
            </a:r>
            <a:r>
              <a:rPr lang="en-US" dirty="0" smtClean="0">
                <a:latin typeface="Times New Roman" panose="02020603050405020304" pitchFamily="18" charset="0"/>
                <a:cs typeface="Times New Roman" panose="02020603050405020304" pitchFamily="18" charset="0"/>
              </a:rPr>
              <a:t>during competition </a:t>
            </a:r>
            <a:r>
              <a:rPr lang="en-US" dirty="0">
                <a:latin typeface="Times New Roman" panose="02020603050405020304" pitchFamily="18" charset="0"/>
                <a:cs typeface="Times New Roman" panose="02020603050405020304" pitchFamily="18" charset="0"/>
              </a:rPr>
              <a:t>than during </a:t>
            </a:r>
            <a:r>
              <a:rPr lang="en-US" dirty="0" smtClean="0">
                <a:latin typeface="Times New Roman" panose="02020603050405020304" pitchFamily="18" charset="0"/>
                <a:cs typeface="Times New Roman" panose="02020603050405020304" pitchFamily="18" charset="0"/>
              </a:rPr>
              <a:t>training:</a:t>
            </a:r>
          </a:p>
          <a:p>
            <a:pPr marL="0" indent="0">
              <a:buNone/>
            </a:pPr>
            <a:endParaRPr lang="en-US" dirty="0" smtClean="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During </a:t>
            </a:r>
            <a:r>
              <a:rPr lang="en-US" dirty="0" smtClean="0">
                <a:latin typeface="Times New Roman" panose="02020603050405020304" pitchFamily="18" charset="0"/>
                <a:cs typeface="Times New Roman" panose="02020603050405020304" pitchFamily="18" charset="0"/>
              </a:rPr>
              <a:t>competition athletes </a:t>
            </a:r>
            <a:r>
              <a:rPr lang="en-US" dirty="0">
                <a:latin typeface="Times New Roman" panose="02020603050405020304" pitchFamily="18" charset="0"/>
                <a:cs typeface="Times New Roman" panose="02020603050405020304" pitchFamily="18" charset="0"/>
              </a:rPr>
              <a:t>are more prone to take “risks” in </a:t>
            </a:r>
            <a:r>
              <a:rPr lang="en-US" dirty="0" smtClean="0">
                <a:latin typeface="Times New Roman" panose="02020603050405020304" pitchFamily="18" charset="0"/>
                <a:cs typeface="Times New Roman" panose="02020603050405020304" pitchFamily="18" charset="0"/>
              </a:rPr>
              <a:t>order to win</a:t>
            </a:r>
          </a:p>
          <a:p>
            <a:pPr lvl="1"/>
            <a:r>
              <a:rPr lang="en-US" dirty="0" smtClean="0">
                <a:latin typeface="Times New Roman" panose="02020603050405020304" pitchFamily="18" charset="0"/>
                <a:cs typeface="Times New Roman" panose="02020603050405020304" pitchFamily="18" charset="0"/>
              </a:rPr>
              <a:t>During </a:t>
            </a:r>
            <a:r>
              <a:rPr lang="en-US" dirty="0">
                <a:latin typeface="Times New Roman" panose="02020603050405020304" pitchFamily="18" charset="0"/>
                <a:cs typeface="Times New Roman" panose="02020603050405020304" pitchFamily="18" charset="0"/>
              </a:rPr>
              <a:t>training the playing environment </a:t>
            </a:r>
            <a:r>
              <a:rPr lang="en-US" dirty="0" smtClean="0">
                <a:latin typeface="Times New Roman" panose="02020603050405020304" pitchFamily="18" charset="0"/>
                <a:cs typeface="Times New Roman" panose="02020603050405020304" pitchFamily="18" charset="0"/>
              </a:rPr>
              <a:t>is more controlled </a:t>
            </a:r>
            <a:r>
              <a:rPr lang="en-US" dirty="0">
                <a:latin typeface="Times New Roman" panose="02020603050405020304" pitchFamily="18" charset="0"/>
                <a:cs typeface="Times New Roman" panose="02020603050405020304" pitchFamily="18" charset="0"/>
              </a:rPr>
              <a:t>and thereby safer.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6"/>
                </a:solidFill>
                <a:latin typeface="Times New Roman" pitchFamily="18" charset="0"/>
                <a:cs typeface="Times New Roman" pitchFamily="18" charset="0"/>
              </a:rPr>
              <a:t>Key risk factors: how to identify athletes at risk</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US" sz="4000" dirty="0" smtClean="0">
                <a:solidFill>
                  <a:srgbClr val="FF0000"/>
                </a:solidFill>
                <a:latin typeface="Times New Roman" pitchFamily="18" charset="0"/>
                <a:cs typeface="Times New Roman" pitchFamily="18" charset="0"/>
              </a:rPr>
              <a:t>Playing position</a:t>
            </a:r>
            <a:endParaRPr lang="en-US" dirty="0"/>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Volleyball athletes are at increased risk when </a:t>
            </a:r>
            <a:r>
              <a:rPr lang="en-US" sz="3200" dirty="0" smtClean="0">
                <a:latin typeface="Times New Roman" panose="02020603050405020304" pitchFamily="18" charset="0"/>
                <a:cs typeface="Times New Roman" panose="02020603050405020304" pitchFamily="18" charset="0"/>
              </a:rPr>
              <a:t>they play </a:t>
            </a:r>
            <a:r>
              <a:rPr lang="en-US" sz="3200" dirty="0">
                <a:latin typeface="Times New Roman" panose="02020603050405020304" pitchFamily="18" charset="0"/>
                <a:cs typeface="Times New Roman" panose="02020603050405020304" pitchFamily="18" charset="0"/>
              </a:rPr>
              <a:t>the front row positions, by landing under </a:t>
            </a:r>
            <a:r>
              <a:rPr lang="en-US" sz="3200" dirty="0" smtClean="0">
                <a:latin typeface="Times New Roman" panose="02020603050405020304" pitchFamily="18" charset="0"/>
                <a:cs typeface="Times New Roman" panose="02020603050405020304" pitchFamily="18" charset="0"/>
              </a:rPr>
              <a:t>the net </a:t>
            </a:r>
            <a:r>
              <a:rPr lang="en-US" sz="3200" dirty="0">
                <a:latin typeface="Times New Roman" panose="02020603050405020304" pitchFamily="18" charset="0"/>
                <a:cs typeface="Times New Roman" panose="02020603050405020304" pitchFamily="18" charset="0"/>
              </a:rPr>
              <a:t>after a jump for a spike or block. </a:t>
            </a:r>
            <a:endParaRPr lang="en-US" sz="3200" dirty="0" smtClean="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ports </a:t>
            </a:r>
            <a:r>
              <a:rPr lang="en-US" sz="3200" dirty="0">
                <a:latin typeface="Times New Roman" panose="02020603050405020304" pitchFamily="18" charset="0"/>
                <a:cs typeface="Times New Roman" panose="02020603050405020304" pitchFamily="18" charset="0"/>
              </a:rPr>
              <a:t>such as basketball and soccer which </a:t>
            </a:r>
            <a:r>
              <a:rPr lang="en-US" sz="3200" dirty="0" smtClean="0">
                <a:latin typeface="Times New Roman" panose="02020603050405020304" pitchFamily="18" charset="0"/>
                <a:cs typeface="Times New Roman" panose="02020603050405020304" pitchFamily="18" charset="0"/>
              </a:rPr>
              <a:t>also involve </a:t>
            </a:r>
            <a:r>
              <a:rPr lang="en-US" sz="3200" dirty="0">
                <a:latin typeface="Times New Roman" panose="02020603050405020304" pitchFamily="18" charset="0"/>
                <a:cs typeface="Times New Roman" panose="02020603050405020304" pitchFamily="18" charset="0"/>
              </a:rPr>
              <a:t>jumping, planting, and cutting, the risk </a:t>
            </a:r>
            <a:r>
              <a:rPr lang="en-US" sz="3200" dirty="0" smtClean="0">
                <a:latin typeface="Times New Roman" panose="02020603050405020304" pitchFamily="18" charset="0"/>
                <a:cs typeface="Times New Roman" panose="02020603050405020304" pitchFamily="18" charset="0"/>
              </a:rPr>
              <a:t>of ankle </a:t>
            </a:r>
            <a:r>
              <a:rPr lang="en-US" sz="3200" dirty="0">
                <a:latin typeface="Times New Roman" panose="02020603050405020304" pitchFamily="18" charset="0"/>
                <a:cs typeface="Times New Roman" panose="02020603050405020304" pitchFamily="18" charset="0"/>
              </a:rPr>
              <a:t>ligament injury appears to be similar </a:t>
            </a:r>
            <a:r>
              <a:rPr lang="en-US" sz="3200" dirty="0" smtClean="0">
                <a:latin typeface="Times New Roman" panose="02020603050405020304" pitchFamily="18" charset="0"/>
                <a:cs typeface="Times New Roman" panose="02020603050405020304" pitchFamily="18" charset="0"/>
              </a:rPr>
              <a:t>between positions</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F</a:t>
            </a:r>
            <a:r>
              <a:rPr lang="en-US" sz="3200" dirty="0" smtClean="0">
                <a:latin typeface="Times New Roman" panose="02020603050405020304" pitchFamily="18" charset="0"/>
                <a:cs typeface="Times New Roman" panose="02020603050405020304" pitchFamily="18" charset="0"/>
              </a:rPr>
              <a:t>or </a:t>
            </a:r>
            <a:r>
              <a:rPr lang="en-US" sz="3200" dirty="0">
                <a:latin typeface="Times New Roman" panose="02020603050405020304" pitchFamily="18" charset="0"/>
                <a:cs typeface="Times New Roman" panose="02020603050405020304" pitchFamily="18" charset="0"/>
              </a:rPr>
              <a:t>soccer, it </a:t>
            </a:r>
            <a:r>
              <a:rPr lang="en-US" sz="3200" dirty="0" smtClean="0">
                <a:latin typeface="Times New Roman" panose="02020603050405020304" pitchFamily="18" charset="0"/>
                <a:cs typeface="Times New Roman" panose="02020603050405020304" pitchFamily="18" charset="0"/>
              </a:rPr>
              <a:t>is known </a:t>
            </a:r>
            <a:r>
              <a:rPr lang="en-US" sz="3200" dirty="0">
                <a:latin typeface="Times New Roman" panose="02020603050405020304" pitchFamily="18" charset="0"/>
                <a:cs typeface="Times New Roman" panose="02020603050405020304" pitchFamily="18" charset="0"/>
              </a:rPr>
              <a:t>that most injuries occur when an </a:t>
            </a:r>
            <a:r>
              <a:rPr lang="en-US" sz="3200" dirty="0" smtClean="0">
                <a:latin typeface="Times New Roman" panose="02020603050405020304" pitchFamily="18" charset="0"/>
                <a:cs typeface="Times New Roman" panose="02020603050405020304" pitchFamily="18" charset="0"/>
              </a:rPr>
              <a:t>athlete has </a:t>
            </a:r>
            <a:r>
              <a:rPr lang="en-US" sz="3200" dirty="0">
                <a:latin typeface="Times New Roman" panose="02020603050405020304" pitchFamily="18" charset="0"/>
                <a:cs typeface="Times New Roman" panose="02020603050405020304" pitchFamily="18" charset="0"/>
              </a:rPr>
              <a:t>to play outside his or her usual playing </a:t>
            </a:r>
            <a:r>
              <a:rPr lang="en-US" sz="3200" dirty="0" smtClean="0">
                <a:latin typeface="Times New Roman" panose="02020603050405020304" pitchFamily="18" charset="0"/>
                <a:cs typeface="Times New Roman" panose="02020603050405020304" pitchFamily="18" charset="0"/>
              </a:rPr>
              <a:t>position</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latin typeface="Times New Roman" pitchFamily="18" charset="0"/>
                <a:cs typeface="Times New Roman" pitchFamily="18" charset="0"/>
              </a:rPr>
              <a:t>In overall</a:t>
            </a:r>
            <a:endParaRPr lang="en-US" sz="40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54796-0942-4BC9-9D78-1CA59A463B6E}"/>
              </a:ext>
            </a:extLst>
          </p:cNvPr>
          <p:cNvSpPr>
            <a:spLocks noGrp="1"/>
          </p:cNvSpPr>
          <p:nvPr>
            <p:ph type="title"/>
          </p:nvPr>
        </p:nvSpPr>
        <p:spPr/>
        <p:txBody>
          <a:bodyPr>
            <a:normAutofit/>
          </a:bodyPr>
          <a:lstStyle/>
          <a:p>
            <a:r>
              <a:rPr lang="en-HK" sz="4000" dirty="0">
                <a:solidFill>
                  <a:srgbClr val="FF0000"/>
                </a:solidFill>
                <a:latin typeface="Times New Roman" panose="02020603050405020304" pitchFamily="18" charset="0"/>
                <a:cs typeface="Times New Roman" panose="02020603050405020304" pitchFamily="18" charset="0"/>
              </a:rPr>
              <a:t>Is sports participation healthy?</a:t>
            </a:r>
          </a:p>
        </p:txBody>
      </p:sp>
      <p:sp>
        <p:nvSpPr>
          <p:cNvPr id="3" name="Content Placeholder 2">
            <a:extLst>
              <a:ext uri="{FF2B5EF4-FFF2-40B4-BE49-F238E27FC236}">
                <a16:creationId xmlns:a16="http://schemas.microsoft.com/office/drawing/2014/main" id="{FA29BD73-E5B8-4001-910B-656A1A9DEB92}"/>
              </a:ext>
            </a:extLst>
          </p:cNvPr>
          <p:cNvSpPr>
            <a:spLocks noGrp="1"/>
          </p:cNvSpPr>
          <p:nvPr>
            <p:ph idx="1"/>
          </p:nvPr>
        </p:nvSpPr>
        <p:spPr/>
        <p:txBody>
          <a:bodyPr>
            <a:normAutofit/>
          </a:bodyPr>
          <a:lstStyle/>
          <a:p>
            <a:pPr>
              <a:lnSpc>
                <a:spcPct val="100000"/>
              </a:lnSpc>
            </a:pPr>
            <a:r>
              <a:rPr lang="en-GB" sz="3200" dirty="0">
                <a:latin typeface="Times New Roman" panose="02020603050405020304" pitchFamily="18" charset="0"/>
                <a:cs typeface="Times New Roman" panose="02020603050405020304" pitchFamily="18" charset="0"/>
              </a:rPr>
              <a:t>Regular physical activity reduces the risk of premature mortality in general, and of coronary heart disease, hypertension, colon cancer, obesity, and diabetes mellitus</a:t>
            </a:r>
          </a:p>
          <a:p>
            <a:pPr>
              <a:lnSpc>
                <a:spcPct val="100000"/>
              </a:lnSpc>
            </a:pPr>
            <a:r>
              <a:rPr lang="en-GB" sz="3200" dirty="0">
                <a:latin typeface="Times New Roman" panose="02020603050405020304" pitchFamily="18" charset="0"/>
                <a:cs typeface="Times New Roman" panose="02020603050405020304" pitchFamily="18" charset="0"/>
              </a:rPr>
              <a:t>The overall life expectancy was higher in the high-level athlete compared to a matched reference group (75.6 vs. 69.9 years).</a:t>
            </a:r>
          </a:p>
          <a:p>
            <a:pPr>
              <a:lnSpc>
                <a:spcPct val="100000"/>
              </a:lnSpc>
            </a:pPr>
            <a:r>
              <a:rPr lang="en-GB" sz="3200" dirty="0">
                <a:latin typeface="Times New Roman" panose="02020603050405020304" pitchFamily="18" charset="0"/>
                <a:cs typeface="Times New Roman" panose="02020603050405020304" pitchFamily="18" charset="0"/>
              </a:rPr>
              <a:t> The rate of hospitalization &lt; endurance sports and power sports compared to the reference group </a:t>
            </a:r>
            <a:r>
              <a:rPr lang="en-GB" sz="2000" dirty="0">
                <a:latin typeface="Times New Roman" panose="02020603050405020304" pitchFamily="18" charset="0"/>
                <a:cs typeface="Times New Roman" panose="02020603050405020304" pitchFamily="18" charset="0"/>
              </a:rPr>
              <a:t>(</a:t>
            </a:r>
            <a:r>
              <a:rPr lang="en-GB" sz="2000" dirty="0" err="1">
                <a:latin typeface="Times New Roman" panose="02020603050405020304" pitchFamily="18" charset="0"/>
                <a:cs typeface="Times New Roman" panose="02020603050405020304" pitchFamily="18" charset="0"/>
              </a:rPr>
              <a:t>Kujala</a:t>
            </a:r>
            <a:r>
              <a:rPr lang="en-GB" sz="2000" dirty="0">
                <a:latin typeface="Times New Roman" panose="02020603050405020304" pitchFamily="18" charset="0"/>
                <a:cs typeface="Times New Roman" panose="02020603050405020304" pitchFamily="18" charset="0"/>
              </a:rPr>
              <a:t> et al., 1996).</a:t>
            </a:r>
            <a:endParaRPr lang="en-HK"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3130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DD5AB-AE8E-4B6C-A68A-968C0BE071ED}"/>
              </a:ext>
            </a:extLst>
          </p:cNvPr>
          <p:cNvSpPr>
            <a:spLocks noGrp="1"/>
          </p:cNvSpPr>
          <p:nvPr>
            <p:ph type="title"/>
          </p:nvPr>
        </p:nvSpPr>
        <p:spPr/>
        <p:txBody>
          <a:bodyPr/>
          <a:lstStyle/>
          <a:p>
            <a:r>
              <a:rPr lang="en-HK" dirty="0">
                <a:solidFill>
                  <a:srgbClr val="FF0000"/>
                </a:solidFill>
                <a:latin typeface="Times New Roman" panose="02020603050405020304" pitchFamily="18" charset="0"/>
                <a:cs typeface="Times New Roman" panose="02020603050405020304" pitchFamily="18" charset="0"/>
              </a:rPr>
              <a:t>I</a:t>
            </a:r>
            <a:r>
              <a:rPr lang="en-HK" sz="4000" dirty="0">
                <a:solidFill>
                  <a:srgbClr val="FF0000"/>
                </a:solidFill>
                <a:latin typeface="Times New Roman" panose="02020603050405020304" pitchFamily="18" charset="0"/>
                <a:cs typeface="Times New Roman" panose="02020603050405020304" pitchFamily="18" charset="0"/>
              </a:rPr>
              <a:t>s sports participation healthy?</a:t>
            </a:r>
            <a:endParaRPr lang="en-HK" sz="4000" dirty="0"/>
          </a:p>
        </p:txBody>
      </p:sp>
      <p:sp>
        <p:nvSpPr>
          <p:cNvPr id="3" name="Content Placeholder 2">
            <a:extLst>
              <a:ext uri="{FF2B5EF4-FFF2-40B4-BE49-F238E27FC236}">
                <a16:creationId xmlns:a16="http://schemas.microsoft.com/office/drawing/2014/main" id="{0F9FFA59-8A5B-4396-A4B2-1AE6365E8AE3}"/>
              </a:ext>
            </a:extLst>
          </p:cNvPr>
          <p:cNvSpPr>
            <a:spLocks noGrp="1"/>
          </p:cNvSpPr>
          <p:nvPr>
            <p:ph idx="1"/>
          </p:nvPr>
        </p:nvSpPr>
        <p:spPr>
          <a:xfrm>
            <a:off x="838200" y="1825625"/>
            <a:ext cx="10515600" cy="4667250"/>
          </a:xfrm>
        </p:spPr>
        <p:txBody>
          <a:bodyPr>
            <a:normAutofit/>
          </a:bodyPr>
          <a:lstStyle/>
          <a:p>
            <a:pPr>
              <a:lnSpc>
                <a:spcPct val="100000"/>
              </a:lnSpc>
            </a:pPr>
            <a:r>
              <a:rPr lang="en-GB" dirty="0">
                <a:latin typeface="Times New Roman" panose="02020603050405020304" pitchFamily="18" charset="0"/>
                <a:cs typeface="Times New Roman" panose="02020603050405020304" pitchFamily="18" charset="0"/>
              </a:rPr>
              <a:t>A follow-up study: team sport athletes had a higher risk of knee OA, and other studies have documented an increased risk of hip and knee arthritis among former football players.</a:t>
            </a:r>
          </a:p>
          <a:p>
            <a:pPr>
              <a:lnSpc>
                <a:spcPct val="100000"/>
              </a:lnSpc>
            </a:pPr>
            <a:r>
              <a:rPr lang="en-GB" dirty="0">
                <a:latin typeface="Times New Roman" panose="02020603050405020304" pitchFamily="18" charset="0"/>
                <a:cs typeface="Times New Roman" panose="02020603050405020304" pitchFamily="18" charset="0"/>
              </a:rPr>
              <a:t>The evidence suggests that </a:t>
            </a:r>
            <a:r>
              <a:rPr lang="en-GB" dirty="0">
                <a:solidFill>
                  <a:schemeClr val="accent1"/>
                </a:solidFill>
                <a:latin typeface="Times New Roman" panose="02020603050405020304" pitchFamily="18" charset="0"/>
                <a:cs typeface="Times New Roman" panose="02020603050405020304" pitchFamily="18" charset="0"/>
              </a:rPr>
              <a:t>although sports participation is beneficial, </a:t>
            </a:r>
            <a:r>
              <a:rPr lang="en-GB">
                <a:solidFill>
                  <a:schemeClr val="accent1"/>
                </a:solidFill>
                <a:latin typeface="Times New Roman" panose="02020603050405020304" pitchFamily="18" charset="0"/>
                <a:cs typeface="Times New Roman" panose="02020603050405020304" pitchFamily="18" charset="0"/>
              </a:rPr>
              <a:t>injuries have significant side effects. </a:t>
            </a:r>
            <a:endParaRPr lang="en-GB" dirty="0">
              <a:solidFill>
                <a:schemeClr val="accent1"/>
              </a:solidFill>
              <a:latin typeface="Times New Roman" panose="02020603050405020304" pitchFamily="18" charset="0"/>
              <a:cs typeface="Times New Roman" panose="02020603050405020304" pitchFamily="18" charset="0"/>
            </a:endParaRPr>
          </a:p>
          <a:p>
            <a:pPr>
              <a:lnSpc>
                <a:spcPct val="100000"/>
              </a:lnSpc>
            </a:pPr>
            <a:r>
              <a:rPr lang="en-GB" dirty="0">
                <a:latin typeface="Times New Roman" panose="02020603050405020304" pitchFamily="18" charset="0"/>
                <a:cs typeface="Times New Roman" panose="02020603050405020304" pitchFamily="18" charset="0"/>
              </a:rPr>
              <a:t>To promote physical activity effectively, we have to deal professionally with the health problems of the active patient. This does not only involve providing effective care for the injured patient, but also developing and promoting injury prevention measures actively</a:t>
            </a:r>
            <a:endParaRPr lang="en-GB" dirty="0">
              <a:solidFill>
                <a:schemeClr val="accent1"/>
              </a:solidFill>
              <a:latin typeface="Times New Roman" panose="02020603050405020304" pitchFamily="18" charset="0"/>
              <a:cs typeface="Times New Roman" panose="02020603050405020304" pitchFamily="18" charset="0"/>
            </a:endParaRPr>
          </a:p>
          <a:p>
            <a:pPr>
              <a:lnSpc>
                <a:spcPct val="100000"/>
              </a:lnSpc>
            </a:pPr>
            <a:endParaRPr lang="en-HK"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7202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BDA59-E397-4996-AB98-E69638362C0F}"/>
              </a:ext>
            </a:extLst>
          </p:cNvPr>
          <p:cNvSpPr>
            <a:spLocks noGrp="1"/>
          </p:cNvSpPr>
          <p:nvPr>
            <p:ph type="title"/>
          </p:nvPr>
        </p:nvSpPr>
        <p:spPr>
          <a:xfrm>
            <a:off x="838200" y="365125"/>
            <a:ext cx="10515600" cy="999441"/>
          </a:xfrm>
        </p:spPr>
        <p:txBody>
          <a:bodyPr>
            <a:normAutofit/>
          </a:bodyPr>
          <a:lstStyle/>
          <a:p>
            <a:r>
              <a:rPr lang="en-GB" sz="4000" dirty="0">
                <a:solidFill>
                  <a:srgbClr val="FF0000"/>
                </a:solidFill>
                <a:latin typeface="Times New Roman" panose="02020603050405020304" pitchFamily="18" charset="0"/>
                <a:cs typeface="Times New Roman" panose="02020603050405020304" pitchFamily="18" charset="0"/>
              </a:rPr>
              <a:t>The future of injury prevention</a:t>
            </a:r>
            <a:endParaRPr lang="en-HK" sz="40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D3C1E78-4A39-4574-B7B0-214AA7DD0518}"/>
              </a:ext>
            </a:extLst>
          </p:cNvPr>
          <p:cNvSpPr>
            <a:spLocks noGrp="1"/>
          </p:cNvSpPr>
          <p:nvPr>
            <p:ph idx="1"/>
          </p:nvPr>
        </p:nvSpPr>
        <p:spPr>
          <a:xfrm>
            <a:off x="838200" y="1547445"/>
            <a:ext cx="10515600" cy="5078437"/>
          </a:xfrm>
        </p:spPr>
        <p:txBody>
          <a:bodyPr>
            <a:normAutofit/>
          </a:bodyPr>
          <a:lstStyle/>
          <a:p>
            <a:r>
              <a:rPr lang="en-GB" dirty="0">
                <a:latin typeface="Times New Roman" panose="02020603050405020304" pitchFamily="18" charset="0"/>
                <a:cs typeface="Times New Roman" panose="02020603050405020304" pitchFamily="18" charset="0"/>
              </a:rPr>
              <a:t> Information about risk factors and their relative roles</a:t>
            </a:r>
          </a:p>
          <a:p>
            <a:r>
              <a:rPr lang="en-GB" dirty="0">
                <a:latin typeface="Times New Roman" panose="02020603050405020304" pitchFamily="18" charset="0"/>
                <a:cs typeface="Times New Roman" panose="02020603050405020304" pitchFamily="18" charset="0"/>
              </a:rPr>
              <a:t>If the relative additional risk of having specific risk factors is known, some individuals should probably be advised against participation in certain sports where the risk factor cannot be eliminated.</a:t>
            </a:r>
          </a:p>
          <a:p>
            <a:r>
              <a:rPr lang="en-GB" dirty="0">
                <a:latin typeface="Times New Roman" panose="02020603050405020304" pitchFamily="18" charset="0"/>
                <a:cs typeface="Times New Roman" panose="02020603050405020304" pitchFamily="18" charset="0"/>
              </a:rPr>
              <a:t>If the effect of eliminating one risk factor after another is known, individuals may be able to participate in sports with low risk if they are compliant with their specific training program. </a:t>
            </a:r>
          </a:p>
          <a:p>
            <a:r>
              <a:rPr lang="en-GB" dirty="0">
                <a:latin typeface="Times New Roman" panose="02020603050405020304" pitchFamily="18" charset="0"/>
                <a:cs typeface="Times New Roman" panose="02020603050405020304" pitchFamily="18" charset="0"/>
              </a:rPr>
              <a:t>The goal must be to reach a stage where the risk factors are known and assign a relative risk of an injury to individuals.</a:t>
            </a:r>
          </a:p>
          <a:p>
            <a:r>
              <a:rPr lang="en-GB" dirty="0">
                <a:latin typeface="Times New Roman" panose="02020603050405020304" pitchFamily="18" charset="0"/>
                <a:cs typeface="Times New Roman" panose="02020603050405020304" pitchFamily="18" charset="0"/>
              </a:rPr>
              <a:t> During the preseason examination, individuals with risk factors can then be assigned training programs that have been validated.</a:t>
            </a:r>
            <a:endParaRPr lang="en-H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4257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1295</TotalTime>
  <Words>4426</Words>
  <Application>Microsoft Office PowerPoint</Application>
  <PresentationFormat>Widescreen</PresentationFormat>
  <Paragraphs>370</Paragraphs>
  <Slides>65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Arial</vt:lpstr>
      <vt:lpstr>Calibri</vt:lpstr>
      <vt:lpstr>Calibri Light</vt:lpstr>
      <vt:lpstr>Times New Roman</vt:lpstr>
      <vt:lpstr>Yu Gothic</vt:lpstr>
      <vt:lpstr>Office Theme</vt:lpstr>
      <vt:lpstr>Chapter 1  Why is injury prevention in sports important?</vt:lpstr>
      <vt:lpstr>Is injury prevention important?</vt:lpstr>
      <vt:lpstr>PowerPoint Presentation</vt:lpstr>
      <vt:lpstr>Is injury prevention important?</vt:lpstr>
      <vt:lpstr>Is injury prevention important?</vt:lpstr>
      <vt:lpstr>Is there an evidence base for injury prevention?</vt:lpstr>
      <vt:lpstr>Is sports participation healthy?</vt:lpstr>
      <vt:lpstr>Is sports participation healthy?</vt:lpstr>
      <vt:lpstr>The future of injury prevention</vt:lpstr>
      <vt:lpstr>PowerPoint Presentation</vt:lpstr>
      <vt:lpstr>Benefits of injury prevention</vt:lpstr>
      <vt:lpstr>Prevention categories</vt:lpstr>
      <vt:lpstr>Sequence of injury prevention research</vt:lpstr>
      <vt:lpstr>Injury surveillance</vt:lpstr>
      <vt:lpstr>Injury definition </vt:lpstr>
      <vt:lpstr>Injury classification</vt:lpstr>
      <vt:lpstr>Injury severity</vt:lpstr>
      <vt:lpstr>Injury recurrence</vt:lpstr>
      <vt:lpstr>Exposure</vt:lpstr>
      <vt:lpstr>Determining the causes of injury-Risk factors </vt:lpstr>
      <vt:lpstr>Determining the causes of injury-ethiology</vt:lpstr>
      <vt:lpstr>Modiﬁable and non-modiﬁable risk factors </vt:lpstr>
      <vt:lpstr>The mechanism of injury</vt:lpstr>
      <vt:lpstr>The mechanism of injury</vt:lpstr>
      <vt:lpstr>Developing intervention methods and programs The third stage (van Mechelen’s approach) is the introduction of prevention measures</vt:lpstr>
      <vt:lpstr>Active versus passive measures </vt:lpstr>
      <vt:lpstr>Implementing injury prevention programs </vt:lpstr>
      <vt:lpstr>PowerPoint Presentation</vt:lpstr>
      <vt:lpstr>Team of risk management</vt:lpstr>
      <vt:lpstr>Principles of risk management</vt:lpstr>
      <vt:lpstr>Principles of risk management</vt:lpstr>
      <vt:lpstr>Principles of risk management</vt:lpstr>
      <vt:lpstr>Risk identiﬁcation and assessment </vt:lpstr>
      <vt:lpstr>Risk control: injury prevention</vt:lpstr>
      <vt:lpstr>Reaching agreement </vt:lpstr>
      <vt:lpstr>The roles of the medical staff</vt:lpstr>
      <vt:lpstr>The roles of the medical staff- 1. Developing an injury surveillance program </vt:lpstr>
      <vt:lpstr>The roles of the medical staff-  2. Season analysis: review of training and competition </vt:lpstr>
      <vt:lpstr> The roles of the medical staff-  3.Preseason screening: pre-participation/annual examination</vt:lpstr>
      <vt:lpstr>The roles of the medical staff-  3.Preseason screening: pre-participation/annual examination</vt:lpstr>
      <vt:lpstr>The roles of the medical staff-  4.Monitoring “at risk” team members (ﬁtness, technique, behaviour)</vt:lpstr>
      <vt:lpstr>The roles of the medical staff-  4.Monitoring “at risk” team members (ﬁtness, technique, behaviour)</vt:lpstr>
      <vt:lpstr>The roles of the medical staff-  5.Education regarding injury management and prevention</vt:lpstr>
      <vt:lpstr>The roles of the medical staff-  6.Identiﬁcation of emergency management requirements</vt:lpstr>
      <vt:lpstr>The roles of the medical staff-  7.Coordination of injury risk management</vt:lpstr>
      <vt:lpstr>Equipment and facilities- International and national standards for equipment and facilities</vt:lpstr>
      <vt:lpstr>Equipment and facilities- Behavioural adaptation</vt:lpstr>
      <vt:lpstr>Equipment and facilities-  Maintenance of facilities and equipment</vt:lpstr>
      <vt:lpstr>Equipment and facilities- Training</vt:lpstr>
      <vt:lpstr>Chapter 4   Preventing ankle injuries</vt:lpstr>
      <vt:lpstr>Epidemiology of ankle injuries in sport</vt:lpstr>
      <vt:lpstr> Key risk factors: how to identify athletes at risk Previous ankle ligament sprain </vt:lpstr>
      <vt:lpstr> Key risk factors: how to identify athletes at risk Postural sway </vt:lpstr>
      <vt:lpstr> Key risk factors: how to identify athletes at risk Postural sway </vt:lpstr>
      <vt:lpstr> Key risk factors: how to identify athletes at risk Gender </vt:lpstr>
      <vt:lpstr>Key risk factors: how to identify athletes at risk Range of motion of the ankle</vt:lpstr>
      <vt:lpstr>Key risk factors: how to identify athletes at risk Height and weight</vt:lpstr>
      <vt:lpstr>Key risk factors: how to identify athletes at risk Limb dominance</vt:lpstr>
      <vt:lpstr>Key risk factors: how to identify athletes at risk Foot type, foot size, and anatomic alignment of the lower extremity</vt:lpstr>
      <vt:lpstr>Key risk factors: how to identify athletes at risk Ankle joint laxity and generalized joint laxity</vt:lpstr>
      <vt:lpstr>Key risk factors: how to identify athletes at risk Muscle strength</vt:lpstr>
      <vt:lpstr>Key risk factors: how to identify athletes at risk Shoe type</vt:lpstr>
      <vt:lpstr>Key risk factors: how to identify athletes at risk playing setting</vt:lpstr>
      <vt:lpstr>Key risk factors: how to identify athletes at risk Playing position</vt:lpstr>
      <vt:lpstr>In overall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is injury prevention in sports important?</dc:title>
  <dc:creator>rose mir</dc:creator>
  <cp:lastModifiedBy>Rezvan Mirsafaei</cp:lastModifiedBy>
  <cp:revision>161</cp:revision>
  <dcterms:created xsi:type="dcterms:W3CDTF">2019-02-19T16:48:58Z</dcterms:created>
  <dcterms:modified xsi:type="dcterms:W3CDTF">2019-04-10T07:06:09Z</dcterms:modified>
</cp:coreProperties>
</file>